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77" r:id="rId3"/>
    <p:sldId id="260" r:id="rId4"/>
    <p:sldId id="281" r:id="rId5"/>
    <p:sldId id="264" r:id="rId6"/>
    <p:sldId id="287" r:id="rId7"/>
    <p:sldId id="263" r:id="rId8"/>
    <p:sldId id="354" r:id="rId9"/>
    <p:sldId id="363" r:id="rId10"/>
    <p:sldId id="355" r:id="rId11"/>
    <p:sldId id="358" r:id="rId12"/>
    <p:sldId id="317" r:id="rId13"/>
    <p:sldId id="319" r:id="rId14"/>
    <p:sldId id="318" r:id="rId15"/>
    <p:sldId id="320" r:id="rId16"/>
    <p:sldId id="321" r:id="rId17"/>
    <p:sldId id="322" r:id="rId18"/>
    <p:sldId id="323" r:id="rId19"/>
    <p:sldId id="325" r:id="rId20"/>
    <p:sldId id="327" r:id="rId21"/>
    <p:sldId id="328" r:id="rId22"/>
    <p:sldId id="330" r:id="rId23"/>
    <p:sldId id="359" r:id="rId24"/>
    <p:sldId id="360" r:id="rId25"/>
    <p:sldId id="333" r:id="rId26"/>
    <p:sldId id="340" r:id="rId27"/>
    <p:sldId id="334" r:id="rId28"/>
    <p:sldId id="338" r:id="rId29"/>
    <p:sldId id="341" r:id="rId30"/>
    <p:sldId id="345" r:id="rId31"/>
    <p:sldId id="346" r:id="rId32"/>
    <p:sldId id="362" r:id="rId33"/>
    <p:sldId id="350" r:id="rId34"/>
    <p:sldId id="339" r:id="rId35"/>
    <p:sldId id="343" r:id="rId36"/>
    <p:sldId id="361" r:id="rId37"/>
    <p:sldId id="364" r:id="rId38"/>
    <p:sldId id="309" r:id="rId39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8608"/>
    <a:srgbClr val="34AB13"/>
    <a:srgbClr val="0A0131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4" autoAdjust="0"/>
    <p:restoredTop sz="96547" autoAdjust="0"/>
  </p:normalViewPr>
  <p:slideViewPr>
    <p:cSldViewPr>
      <p:cViewPr varScale="1">
        <p:scale>
          <a:sx n="83" d="100"/>
          <a:sy n="83" d="100"/>
        </p:scale>
        <p:origin x="1459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6A86E6-67F1-4ED0-80E6-DBEF92BFA98E}" type="doc">
      <dgm:prSet loTypeId="urn:microsoft.com/office/officeart/2005/8/layout/hProcess11" loCatId="process" qsTypeId="urn:microsoft.com/office/officeart/2005/8/quickstyle/3d8" qsCatId="3D" csTypeId="urn:microsoft.com/office/officeart/2005/8/colors/accent2_2" csCatId="accent2" phldr="1"/>
      <dgm:spPr/>
    </dgm:pt>
    <dgm:pt modelId="{6A0CE8EE-CEC7-4567-86AB-C83C5F36DD3B}">
      <dgm:prSet phldrT="[Tekst]"/>
      <dgm:spPr/>
      <dgm:t>
        <a:bodyPr/>
        <a:lstStyle/>
        <a:p>
          <a:endParaRPr lang="hr-HR" dirty="0" smtClean="0"/>
        </a:p>
        <a:p>
          <a:r>
            <a:rPr lang="hr-HR" dirty="0" smtClean="0"/>
            <a:t>INTERKULTURALNOST</a:t>
          </a:r>
          <a:endParaRPr lang="hr-HR" dirty="0"/>
        </a:p>
      </dgm:t>
    </dgm:pt>
    <dgm:pt modelId="{B7885237-4F0A-45C8-B829-41623DB72A6B}" type="parTrans" cxnId="{ACCFF0F3-04F6-42EC-AC8D-9E8E64CFE7F2}">
      <dgm:prSet/>
      <dgm:spPr/>
      <dgm:t>
        <a:bodyPr/>
        <a:lstStyle/>
        <a:p>
          <a:endParaRPr lang="hr-HR"/>
        </a:p>
      </dgm:t>
    </dgm:pt>
    <dgm:pt modelId="{269C64DA-4DA0-4A15-946F-C88A19B147F2}" type="sibTrans" cxnId="{ACCFF0F3-04F6-42EC-AC8D-9E8E64CFE7F2}">
      <dgm:prSet/>
      <dgm:spPr/>
      <dgm:t>
        <a:bodyPr/>
        <a:lstStyle/>
        <a:p>
          <a:endParaRPr lang="hr-HR"/>
        </a:p>
      </dgm:t>
    </dgm:pt>
    <dgm:pt modelId="{A786392C-A9C8-498F-AB46-5E1B439CEBF7}">
      <dgm:prSet phldrT="[Tekst]" custT="1"/>
      <dgm:spPr/>
      <dgm:t>
        <a:bodyPr/>
        <a:lstStyle/>
        <a:p>
          <a:r>
            <a:rPr lang="hr-HR" sz="1400" dirty="0" smtClean="0"/>
            <a:t>CJELOŽIVOTNO</a:t>
          </a:r>
        </a:p>
        <a:p>
          <a:r>
            <a:rPr lang="hr-HR" sz="2400" dirty="0" smtClean="0"/>
            <a:t>UČENJE</a:t>
          </a:r>
        </a:p>
        <a:p>
          <a:endParaRPr lang="hr-HR" sz="2400" dirty="0"/>
        </a:p>
      </dgm:t>
    </dgm:pt>
    <dgm:pt modelId="{2063BCA1-6CC6-46C1-A9FD-C44F7927284C}" type="parTrans" cxnId="{D2BC479C-453C-4480-A4E0-C1D478EB962F}">
      <dgm:prSet/>
      <dgm:spPr/>
      <dgm:t>
        <a:bodyPr/>
        <a:lstStyle/>
        <a:p>
          <a:endParaRPr lang="hr-HR"/>
        </a:p>
      </dgm:t>
    </dgm:pt>
    <dgm:pt modelId="{CE187D0F-3CFE-47C1-8FCC-519E5D81FA9E}" type="sibTrans" cxnId="{D2BC479C-453C-4480-A4E0-C1D478EB962F}">
      <dgm:prSet/>
      <dgm:spPr/>
      <dgm:t>
        <a:bodyPr/>
        <a:lstStyle/>
        <a:p>
          <a:endParaRPr lang="hr-HR"/>
        </a:p>
      </dgm:t>
    </dgm:pt>
    <dgm:pt modelId="{DD3CAC74-5B5E-403D-AFE5-962AA8198B4B}">
      <dgm:prSet phldrT="[Tekst]" custT="1"/>
      <dgm:spPr/>
      <dgm:t>
        <a:bodyPr/>
        <a:lstStyle/>
        <a:p>
          <a:r>
            <a:rPr lang="hr-HR" sz="2400" dirty="0" smtClean="0"/>
            <a:t>MOBILNOST</a:t>
          </a:r>
          <a:endParaRPr lang="hr-HR" sz="2400" dirty="0"/>
        </a:p>
      </dgm:t>
    </dgm:pt>
    <dgm:pt modelId="{25FFF37D-EB67-48F0-B173-15DA17767A81}" type="sibTrans" cxnId="{CAC74CCE-C840-44AB-B4FB-499B286BD805}">
      <dgm:prSet/>
      <dgm:spPr/>
      <dgm:t>
        <a:bodyPr/>
        <a:lstStyle/>
        <a:p>
          <a:endParaRPr lang="hr-HR"/>
        </a:p>
      </dgm:t>
    </dgm:pt>
    <dgm:pt modelId="{15AEE51F-C973-487E-8FD7-3852DC179DA3}" type="parTrans" cxnId="{CAC74CCE-C840-44AB-B4FB-499B286BD805}">
      <dgm:prSet/>
      <dgm:spPr/>
      <dgm:t>
        <a:bodyPr/>
        <a:lstStyle/>
        <a:p>
          <a:endParaRPr lang="hr-HR"/>
        </a:p>
      </dgm:t>
    </dgm:pt>
    <dgm:pt modelId="{A590D662-5ADC-4F03-BBD6-C74517495784}" type="pres">
      <dgm:prSet presAssocID="{4D6A86E6-67F1-4ED0-80E6-DBEF92BFA98E}" presName="Name0" presStyleCnt="0">
        <dgm:presLayoutVars>
          <dgm:dir/>
          <dgm:resizeHandles val="exact"/>
        </dgm:presLayoutVars>
      </dgm:prSet>
      <dgm:spPr/>
    </dgm:pt>
    <dgm:pt modelId="{781454D4-CDC5-4205-BA9F-7431AAAF59D5}" type="pres">
      <dgm:prSet presAssocID="{4D6A86E6-67F1-4ED0-80E6-DBEF92BFA98E}" presName="arrow" presStyleLbl="bgShp" presStyleIdx="0" presStyleCnt="1" custLinFactNeighborX="-1698" custLinFactNeighborY="2562"/>
      <dgm:spPr/>
    </dgm:pt>
    <dgm:pt modelId="{8DDDF64A-81AF-48CC-AA5E-90C4CBCDD330}" type="pres">
      <dgm:prSet presAssocID="{4D6A86E6-67F1-4ED0-80E6-DBEF92BFA98E}" presName="points" presStyleCnt="0"/>
      <dgm:spPr/>
    </dgm:pt>
    <dgm:pt modelId="{D087485C-24DF-497D-8D57-242950344A81}" type="pres">
      <dgm:prSet presAssocID="{DD3CAC74-5B5E-403D-AFE5-962AA8198B4B}" presName="compositeA" presStyleCnt="0"/>
      <dgm:spPr/>
    </dgm:pt>
    <dgm:pt modelId="{271ED9AE-B706-41D8-8471-8E6498B370B6}" type="pres">
      <dgm:prSet presAssocID="{DD3CAC74-5B5E-403D-AFE5-962AA8198B4B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29DCEE4-160F-404D-9F05-F34937C51EC8}" type="pres">
      <dgm:prSet presAssocID="{DD3CAC74-5B5E-403D-AFE5-962AA8198B4B}" presName="circleA" presStyleLbl="node1" presStyleIdx="0" presStyleCnt="3"/>
      <dgm:spPr/>
    </dgm:pt>
    <dgm:pt modelId="{93C1E5E5-93CE-4B4E-B14E-D28D1D8217C0}" type="pres">
      <dgm:prSet presAssocID="{DD3CAC74-5B5E-403D-AFE5-962AA8198B4B}" presName="spaceA" presStyleCnt="0"/>
      <dgm:spPr/>
    </dgm:pt>
    <dgm:pt modelId="{54626A3A-3942-4DC0-9708-B5F52FE70698}" type="pres">
      <dgm:prSet presAssocID="{25FFF37D-EB67-48F0-B173-15DA17767A81}" presName="space" presStyleCnt="0"/>
      <dgm:spPr/>
    </dgm:pt>
    <dgm:pt modelId="{E01D7FB6-1191-402D-8D82-A2915419576D}" type="pres">
      <dgm:prSet presAssocID="{6A0CE8EE-CEC7-4567-86AB-C83C5F36DD3B}" presName="compositeB" presStyleCnt="0"/>
      <dgm:spPr/>
    </dgm:pt>
    <dgm:pt modelId="{0DA7DE6C-2C56-4AFE-A6B8-3A0E53775CF8}" type="pres">
      <dgm:prSet presAssocID="{6A0CE8EE-CEC7-4567-86AB-C83C5F36DD3B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FBD4A94-4A4A-4502-AB07-7D77363B1700}" type="pres">
      <dgm:prSet presAssocID="{6A0CE8EE-CEC7-4567-86AB-C83C5F36DD3B}" presName="circleB" presStyleLbl="node1" presStyleIdx="1" presStyleCnt="3"/>
      <dgm:spPr/>
    </dgm:pt>
    <dgm:pt modelId="{92AFEB04-8738-4E86-989B-2423B44E4C79}" type="pres">
      <dgm:prSet presAssocID="{6A0CE8EE-CEC7-4567-86AB-C83C5F36DD3B}" presName="spaceB" presStyleCnt="0"/>
      <dgm:spPr/>
    </dgm:pt>
    <dgm:pt modelId="{BADF0D4A-2B8E-4E81-99E1-00B2E006E5D1}" type="pres">
      <dgm:prSet presAssocID="{269C64DA-4DA0-4A15-946F-C88A19B147F2}" presName="space" presStyleCnt="0"/>
      <dgm:spPr/>
    </dgm:pt>
    <dgm:pt modelId="{217DC1A2-F50D-4B35-BE4E-DB323D8F8A26}" type="pres">
      <dgm:prSet presAssocID="{A786392C-A9C8-498F-AB46-5E1B439CEBF7}" presName="compositeA" presStyleCnt="0"/>
      <dgm:spPr/>
    </dgm:pt>
    <dgm:pt modelId="{368A9053-8146-4040-84AF-CA057142DB89}" type="pres">
      <dgm:prSet presAssocID="{A786392C-A9C8-498F-AB46-5E1B439CEBF7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35A17E7-FD8A-4E9C-BC72-D3A17CE89579}" type="pres">
      <dgm:prSet presAssocID="{A786392C-A9C8-498F-AB46-5E1B439CEBF7}" presName="circleA" presStyleLbl="nod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681F7F0-D784-4797-8286-CA5E03812DD4}" type="pres">
      <dgm:prSet presAssocID="{A786392C-A9C8-498F-AB46-5E1B439CEBF7}" presName="spaceA" presStyleCnt="0"/>
      <dgm:spPr/>
    </dgm:pt>
  </dgm:ptLst>
  <dgm:cxnLst>
    <dgm:cxn modelId="{F2860D70-8BA0-4B7E-9CB6-77668BFDD21C}" type="presOf" srcId="{DD3CAC74-5B5E-403D-AFE5-962AA8198B4B}" destId="{271ED9AE-B706-41D8-8471-8E6498B370B6}" srcOrd="0" destOrd="0" presId="urn:microsoft.com/office/officeart/2005/8/layout/hProcess11"/>
    <dgm:cxn modelId="{174B953C-86DB-4629-939A-C60F4DE2360F}" type="presOf" srcId="{4D6A86E6-67F1-4ED0-80E6-DBEF92BFA98E}" destId="{A590D662-5ADC-4F03-BBD6-C74517495784}" srcOrd="0" destOrd="0" presId="urn:microsoft.com/office/officeart/2005/8/layout/hProcess11"/>
    <dgm:cxn modelId="{ACCFF0F3-04F6-42EC-AC8D-9E8E64CFE7F2}" srcId="{4D6A86E6-67F1-4ED0-80E6-DBEF92BFA98E}" destId="{6A0CE8EE-CEC7-4567-86AB-C83C5F36DD3B}" srcOrd="1" destOrd="0" parTransId="{B7885237-4F0A-45C8-B829-41623DB72A6B}" sibTransId="{269C64DA-4DA0-4A15-946F-C88A19B147F2}"/>
    <dgm:cxn modelId="{64BDC163-5E67-4D89-A28A-CE1562F360DE}" type="presOf" srcId="{6A0CE8EE-CEC7-4567-86AB-C83C5F36DD3B}" destId="{0DA7DE6C-2C56-4AFE-A6B8-3A0E53775CF8}" srcOrd="0" destOrd="0" presId="urn:microsoft.com/office/officeart/2005/8/layout/hProcess11"/>
    <dgm:cxn modelId="{CAC74CCE-C840-44AB-B4FB-499B286BD805}" srcId="{4D6A86E6-67F1-4ED0-80E6-DBEF92BFA98E}" destId="{DD3CAC74-5B5E-403D-AFE5-962AA8198B4B}" srcOrd="0" destOrd="0" parTransId="{15AEE51F-C973-487E-8FD7-3852DC179DA3}" sibTransId="{25FFF37D-EB67-48F0-B173-15DA17767A81}"/>
    <dgm:cxn modelId="{D2BC479C-453C-4480-A4E0-C1D478EB962F}" srcId="{4D6A86E6-67F1-4ED0-80E6-DBEF92BFA98E}" destId="{A786392C-A9C8-498F-AB46-5E1B439CEBF7}" srcOrd="2" destOrd="0" parTransId="{2063BCA1-6CC6-46C1-A9FD-C44F7927284C}" sibTransId="{CE187D0F-3CFE-47C1-8FCC-519E5D81FA9E}"/>
    <dgm:cxn modelId="{1475834D-CBE2-459A-B507-787A9A043CD6}" type="presOf" srcId="{A786392C-A9C8-498F-AB46-5E1B439CEBF7}" destId="{368A9053-8146-4040-84AF-CA057142DB89}" srcOrd="0" destOrd="0" presId="urn:microsoft.com/office/officeart/2005/8/layout/hProcess11"/>
    <dgm:cxn modelId="{ECB4F8F1-AFBE-4E21-978C-A3BDCDC254BB}" type="presParOf" srcId="{A590D662-5ADC-4F03-BBD6-C74517495784}" destId="{781454D4-CDC5-4205-BA9F-7431AAAF59D5}" srcOrd="0" destOrd="0" presId="urn:microsoft.com/office/officeart/2005/8/layout/hProcess11"/>
    <dgm:cxn modelId="{1060F2D8-F96A-4FAD-BD5A-5BCE689855C3}" type="presParOf" srcId="{A590D662-5ADC-4F03-BBD6-C74517495784}" destId="{8DDDF64A-81AF-48CC-AA5E-90C4CBCDD330}" srcOrd="1" destOrd="0" presId="urn:microsoft.com/office/officeart/2005/8/layout/hProcess11"/>
    <dgm:cxn modelId="{052CA5E7-615E-4158-9369-2DC3AC93C5B5}" type="presParOf" srcId="{8DDDF64A-81AF-48CC-AA5E-90C4CBCDD330}" destId="{D087485C-24DF-497D-8D57-242950344A81}" srcOrd="0" destOrd="0" presId="urn:microsoft.com/office/officeart/2005/8/layout/hProcess11"/>
    <dgm:cxn modelId="{93AFAC94-0488-49E9-90A8-76DFD5ACD84A}" type="presParOf" srcId="{D087485C-24DF-497D-8D57-242950344A81}" destId="{271ED9AE-B706-41D8-8471-8E6498B370B6}" srcOrd="0" destOrd="0" presId="urn:microsoft.com/office/officeart/2005/8/layout/hProcess11"/>
    <dgm:cxn modelId="{154CA4E8-7213-4BB8-83AE-9D32D7140A6A}" type="presParOf" srcId="{D087485C-24DF-497D-8D57-242950344A81}" destId="{629DCEE4-160F-404D-9F05-F34937C51EC8}" srcOrd="1" destOrd="0" presId="urn:microsoft.com/office/officeart/2005/8/layout/hProcess11"/>
    <dgm:cxn modelId="{762D05C6-AF29-4352-A244-A0C12983125A}" type="presParOf" srcId="{D087485C-24DF-497D-8D57-242950344A81}" destId="{93C1E5E5-93CE-4B4E-B14E-D28D1D8217C0}" srcOrd="2" destOrd="0" presId="urn:microsoft.com/office/officeart/2005/8/layout/hProcess11"/>
    <dgm:cxn modelId="{A17B514E-51B7-4163-9A53-2036472A7FD2}" type="presParOf" srcId="{8DDDF64A-81AF-48CC-AA5E-90C4CBCDD330}" destId="{54626A3A-3942-4DC0-9708-B5F52FE70698}" srcOrd="1" destOrd="0" presId="urn:microsoft.com/office/officeart/2005/8/layout/hProcess11"/>
    <dgm:cxn modelId="{43F9D1BC-735B-4BF1-BE04-AC1789346048}" type="presParOf" srcId="{8DDDF64A-81AF-48CC-AA5E-90C4CBCDD330}" destId="{E01D7FB6-1191-402D-8D82-A2915419576D}" srcOrd="2" destOrd="0" presId="urn:microsoft.com/office/officeart/2005/8/layout/hProcess11"/>
    <dgm:cxn modelId="{674645C7-CEEC-480E-A6AA-E4D25CEF3A3E}" type="presParOf" srcId="{E01D7FB6-1191-402D-8D82-A2915419576D}" destId="{0DA7DE6C-2C56-4AFE-A6B8-3A0E53775CF8}" srcOrd="0" destOrd="0" presId="urn:microsoft.com/office/officeart/2005/8/layout/hProcess11"/>
    <dgm:cxn modelId="{07D8192B-8444-4036-8463-9DAE2B1EEBAD}" type="presParOf" srcId="{E01D7FB6-1191-402D-8D82-A2915419576D}" destId="{EFBD4A94-4A4A-4502-AB07-7D77363B1700}" srcOrd="1" destOrd="0" presId="urn:microsoft.com/office/officeart/2005/8/layout/hProcess11"/>
    <dgm:cxn modelId="{7AFA41B5-7CA1-40BB-BBDD-86119D7444B4}" type="presParOf" srcId="{E01D7FB6-1191-402D-8D82-A2915419576D}" destId="{92AFEB04-8738-4E86-989B-2423B44E4C79}" srcOrd="2" destOrd="0" presId="urn:microsoft.com/office/officeart/2005/8/layout/hProcess11"/>
    <dgm:cxn modelId="{2FAD0739-A2C8-4102-893F-69D240955482}" type="presParOf" srcId="{8DDDF64A-81AF-48CC-AA5E-90C4CBCDD330}" destId="{BADF0D4A-2B8E-4E81-99E1-00B2E006E5D1}" srcOrd="3" destOrd="0" presId="urn:microsoft.com/office/officeart/2005/8/layout/hProcess11"/>
    <dgm:cxn modelId="{E7DE1885-86DD-42A7-AB18-81F07586C131}" type="presParOf" srcId="{8DDDF64A-81AF-48CC-AA5E-90C4CBCDD330}" destId="{217DC1A2-F50D-4B35-BE4E-DB323D8F8A26}" srcOrd="4" destOrd="0" presId="urn:microsoft.com/office/officeart/2005/8/layout/hProcess11"/>
    <dgm:cxn modelId="{3FBAE9EF-5114-4F0A-9435-E3C7394E4672}" type="presParOf" srcId="{217DC1A2-F50D-4B35-BE4E-DB323D8F8A26}" destId="{368A9053-8146-4040-84AF-CA057142DB89}" srcOrd="0" destOrd="0" presId="urn:microsoft.com/office/officeart/2005/8/layout/hProcess11"/>
    <dgm:cxn modelId="{90745E94-7D2F-4B5A-9368-058A6FD63AB4}" type="presParOf" srcId="{217DC1A2-F50D-4B35-BE4E-DB323D8F8A26}" destId="{335A17E7-FD8A-4E9C-BC72-D3A17CE89579}" srcOrd="1" destOrd="0" presId="urn:microsoft.com/office/officeart/2005/8/layout/hProcess11"/>
    <dgm:cxn modelId="{69333AD5-6091-41B3-A245-30C05894DA96}" type="presParOf" srcId="{217DC1A2-F50D-4B35-BE4E-DB323D8F8A26}" destId="{4681F7F0-D784-4797-8286-CA5E03812DD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454D4-CDC5-4205-BA9F-7431AAAF59D5}">
      <dsp:nvSpPr>
        <dsp:cNvPr id="0" name=""/>
        <dsp:cNvSpPr/>
      </dsp:nvSpPr>
      <dsp:spPr>
        <a:xfrm>
          <a:off x="0" y="1773079"/>
          <a:ext cx="9001156" cy="2286015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1ED9AE-B706-41D8-8471-8E6498B370B6}">
      <dsp:nvSpPr>
        <dsp:cNvPr id="0" name=""/>
        <dsp:cNvSpPr/>
      </dsp:nvSpPr>
      <dsp:spPr>
        <a:xfrm>
          <a:off x="3955" y="0"/>
          <a:ext cx="2610686" cy="2286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 smtClean="0"/>
            <a:t>MOBILNOST</a:t>
          </a:r>
          <a:endParaRPr lang="hr-HR" sz="2400" kern="1200" dirty="0"/>
        </a:p>
      </dsp:txBody>
      <dsp:txXfrm>
        <a:off x="3955" y="0"/>
        <a:ext cx="2610686" cy="2286015"/>
      </dsp:txXfrm>
    </dsp:sp>
    <dsp:sp modelId="{629DCEE4-160F-404D-9F05-F34937C51EC8}">
      <dsp:nvSpPr>
        <dsp:cNvPr id="0" name=""/>
        <dsp:cNvSpPr/>
      </dsp:nvSpPr>
      <dsp:spPr>
        <a:xfrm>
          <a:off x="1023547" y="2571767"/>
          <a:ext cx="571503" cy="571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A7DE6C-2C56-4AFE-A6B8-3A0E53775CF8}">
      <dsp:nvSpPr>
        <dsp:cNvPr id="0" name=""/>
        <dsp:cNvSpPr/>
      </dsp:nvSpPr>
      <dsp:spPr>
        <a:xfrm>
          <a:off x="2745176" y="3429023"/>
          <a:ext cx="2610686" cy="2286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 smtClean="0"/>
            <a:t>INTERKULTURALNOST</a:t>
          </a:r>
          <a:endParaRPr lang="hr-HR" sz="1600" kern="1200" dirty="0"/>
        </a:p>
      </dsp:txBody>
      <dsp:txXfrm>
        <a:off x="2745176" y="3429023"/>
        <a:ext cx="2610686" cy="2286015"/>
      </dsp:txXfrm>
    </dsp:sp>
    <dsp:sp modelId="{EFBD4A94-4A4A-4502-AB07-7D77363B1700}">
      <dsp:nvSpPr>
        <dsp:cNvPr id="0" name=""/>
        <dsp:cNvSpPr/>
      </dsp:nvSpPr>
      <dsp:spPr>
        <a:xfrm>
          <a:off x="3764768" y="2571767"/>
          <a:ext cx="571503" cy="571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8A9053-8146-4040-84AF-CA057142DB89}">
      <dsp:nvSpPr>
        <dsp:cNvPr id="0" name=""/>
        <dsp:cNvSpPr/>
      </dsp:nvSpPr>
      <dsp:spPr>
        <a:xfrm>
          <a:off x="5486397" y="0"/>
          <a:ext cx="2610686" cy="2286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kern="1200" dirty="0" smtClean="0"/>
            <a:t>CJELOŽIVOTNO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 smtClean="0"/>
            <a:t>UČENJE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400" kern="1200" dirty="0"/>
        </a:p>
      </dsp:txBody>
      <dsp:txXfrm>
        <a:off x="5486397" y="0"/>
        <a:ext cx="2610686" cy="2286015"/>
      </dsp:txXfrm>
    </dsp:sp>
    <dsp:sp modelId="{335A17E7-FD8A-4E9C-BC72-D3A17CE89579}">
      <dsp:nvSpPr>
        <dsp:cNvPr id="0" name=""/>
        <dsp:cNvSpPr/>
      </dsp:nvSpPr>
      <dsp:spPr>
        <a:xfrm>
          <a:off x="6505989" y="2571767"/>
          <a:ext cx="571503" cy="57150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BA4D-EB8C-4DDA-A2FB-7EB046489B4E}" type="datetimeFigureOut">
              <a:rPr lang="sr-Latn-CS" smtClean="0"/>
              <a:pPr/>
              <a:t>27.5.2020.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13247-055E-4268-B488-A19D062AE94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5543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13247-055E-4268-B488-A19D062AE941}" type="slidenum">
              <a:rPr lang="hr-HR" smtClean="0"/>
              <a:pPr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2572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13247-055E-4268-B488-A19D062AE941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688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13247-055E-4268-B488-A19D062AE941}" type="slidenum">
              <a:rPr lang="hr-HR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2422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13247-055E-4268-B488-A19D062AE941}" type="slidenum">
              <a:rPr lang="hr-HR" smtClean="0"/>
              <a:pPr/>
              <a:t>38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1280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2114550" y="0"/>
          <a:ext cx="702945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Image" r:id="rId3" imgW="6565079" imgH="4761905" progId="">
                  <p:embed/>
                </p:oleObj>
              </mc:Choice>
              <mc:Fallback>
                <p:oleObj name="Image" r:id="rId3" imgW="6565079" imgH="4761905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2114550" y="0"/>
                        <a:ext cx="702945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0" name="Rectangle 18"/>
          <p:cNvSpPr>
            <a:spLocks noChangeArrowheads="1"/>
          </p:cNvSpPr>
          <p:nvPr/>
        </p:nvSpPr>
        <p:spPr bwMode="gray">
          <a:xfrm>
            <a:off x="0" y="0"/>
            <a:ext cx="2133600" cy="3200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gray">
          <a:xfrm>
            <a:off x="0" y="3200400"/>
            <a:ext cx="9144000" cy="457200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gray">
          <a:xfrm>
            <a:off x="0" y="3352800"/>
            <a:ext cx="2133600" cy="3505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2286000" y="4114800"/>
            <a:ext cx="6400800" cy="152400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133600" y="3232150"/>
            <a:ext cx="64770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81400" y="6508750"/>
            <a:ext cx="2133600" cy="1524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00C9326A-E093-4226-973F-C22A6BC1299C}" type="datetime1">
              <a:rPr lang="sr-Latn-RS" smtClean="0"/>
              <a:t>27.5.2020.</a:t>
            </a:fld>
            <a:endParaRPr lang="en-A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133600" cy="1682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A62CABFA-D1C2-430A-947F-3B72E3F06386}" type="slidenum">
              <a:rPr lang="en-AU"/>
              <a:pPr/>
              <a:t>‹#›</a:t>
            </a:fld>
            <a:endParaRPr lang="en-AU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white">
          <a:xfrm>
            <a:off x="457200" y="4572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AU" sz="2400" b="1">
                <a:solidFill>
                  <a:schemeClr val="bg1"/>
                </a:solidFill>
                <a:latin typeface="Verdana" pitchFamily="34" charset="0"/>
              </a:rPr>
              <a:t>LOGO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385FA2-C2F4-43AE-BE5C-27F520634EFA}" type="datetime1">
              <a:rPr lang="sr-Latn-RS" smtClean="0"/>
              <a:t>27.5.2020.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A3749-F0C0-4E5F-9399-DBF644B30857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BE069B-D755-45CA-AB96-5F6580634CD9}" type="datetime1">
              <a:rPr lang="sr-Latn-RS" smtClean="0"/>
              <a:t>27.5.2020.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D599A-7377-4E3D-A031-A77A45B1EA10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567488"/>
            <a:ext cx="2438400" cy="214312"/>
          </a:xfrm>
        </p:spPr>
        <p:txBody>
          <a:bodyPr/>
          <a:lstStyle>
            <a:lvl1pPr>
              <a:defRPr/>
            </a:lvl1pPr>
          </a:lstStyle>
          <a:p>
            <a:fld id="{DBC12266-66D2-48E1-8226-377C1BA2FEC9}" type="datetime1">
              <a:rPr lang="sr-Latn-RS" smtClean="0"/>
              <a:t>27.5.2020.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0" y="6551613"/>
            <a:ext cx="2362200" cy="241300"/>
          </a:xfrm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57600" y="6551613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E1AC3DC8-B674-47B4-80C6-26BCCA93108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788326-5774-4E03-A9F9-36E0A6D6B97C}" type="datetime1">
              <a:rPr lang="sr-Latn-RS" smtClean="0"/>
              <a:t>27.5.2020.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2B7C0-95CB-4614-94BE-8C38EA10F8C6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DB9A46-5B59-4704-B4DE-F8E098952F97}" type="datetime1">
              <a:rPr lang="sr-Latn-RS" smtClean="0"/>
              <a:t>27.5.2020.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EE6CB2-4111-438D-B27B-EE504375AAD6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29E4B2-8E1F-43C1-8649-211CF4539F3B}" type="datetime1">
              <a:rPr lang="sr-Latn-RS" smtClean="0"/>
              <a:t>27.5.2020.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477B0-1BBE-4898-99DC-8D8F9908B8CE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9171ED-D473-4119-B8C9-C335971BD52A}" type="datetime1">
              <a:rPr lang="sr-Latn-RS" smtClean="0"/>
              <a:t>27.5.2020.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604F7-ADFF-44A7-B607-BF7E23944068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E2506E-A0E0-4B05-8A05-C4F3EDB50150}" type="datetime1">
              <a:rPr lang="sr-Latn-RS" smtClean="0"/>
              <a:t>27.5.2020.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031D7C-335F-4E1F-B540-92979EE7FBA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4CABF6-3887-466D-AB4B-08E424428994}" type="datetime1">
              <a:rPr lang="sr-Latn-RS" smtClean="0"/>
              <a:t>27.5.2020.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57468-236B-4BA5-B422-FB1966C5B627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43D415-4C59-44B5-8596-6ECEACDB182A}" type="datetime1">
              <a:rPr lang="sr-Latn-RS" smtClean="0"/>
              <a:t>27.5.2020.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9EBBBD-8F7D-4868-AE97-C9D46B98F22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AACEE9-ADC0-43C5-A6C1-9037E14E5AB8}" type="datetime1">
              <a:rPr lang="sr-Latn-RS" smtClean="0"/>
              <a:t>27.5.2020.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BEDFE-9E0E-4861-A918-97705834B064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gray">
          <a:xfrm>
            <a:off x="0" y="0"/>
            <a:ext cx="9144000" cy="7667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6562725"/>
            <a:ext cx="9144000" cy="304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1042" name="AutoShape 18"/>
          <p:cNvSpPr>
            <a:spLocks noChangeArrowheads="1"/>
          </p:cNvSpPr>
          <p:nvPr/>
        </p:nvSpPr>
        <p:spPr bwMode="gray">
          <a:xfrm>
            <a:off x="133350" y="6380163"/>
            <a:ext cx="3048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381000" y="6567488"/>
            <a:ext cx="24384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D2ED5F15-167C-4F75-90A5-7CD92D9EDE2A}" type="datetime1">
              <a:rPr lang="sr-Latn-RS" smtClean="0"/>
              <a:t>27.5.2020.</a:t>
            </a:fld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6400800" y="6551613"/>
            <a:ext cx="23622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3657600" y="6551613"/>
            <a:ext cx="2133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1279CD0-CCDB-4C92-8678-1DF437858ECA}" type="slidenum">
              <a:rPr lang="en-AU"/>
              <a:pPr/>
              <a:t>‹#›</a:t>
            </a:fld>
            <a:endParaRPr lang="en-AU"/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white">
          <a:xfrm>
            <a:off x="8153400" y="261938"/>
            <a:ext cx="99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AU" sz="2000" b="1"/>
              <a:t>LOGO</a:t>
            </a:r>
          </a:p>
        </p:txBody>
      </p:sp>
      <p:sp>
        <p:nvSpPr>
          <p:cNvPr id="1038" name="AutoShape 14"/>
          <p:cNvSpPr>
            <a:spLocks noChangeArrowheads="1"/>
          </p:cNvSpPr>
          <p:nvPr/>
        </p:nvSpPr>
        <p:spPr bwMode="auto">
          <a:xfrm rot="5400000">
            <a:off x="8458201" y="-196850"/>
            <a:ext cx="273050" cy="860425"/>
          </a:xfrm>
          <a:prstGeom prst="moon">
            <a:avLst>
              <a:gd name="adj" fmla="val 21208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72400" y="0"/>
            <a:ext cx="1371600" cy="760413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152400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gray">
          <a:xfrm>
            <a:off x="7772400" y="762000"/>
            <a:ext cx="1371600" cy="48006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s-dalj.skole.hr/film_o_skoli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ss-dalj.skole.hr/film_o_skol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srednja-skola-dalj@os.t-com.hr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3810000"/>
            <a:ext cx="6400800" cy="1524000"/>
          </a:xfrm>
        </p:spPr>
        <p:txBody>
          <a:bodyPr/>
          <a:lstStyle/>
          <a:p>
            <a:r>
              <a:rPr lang="hr-HR" sz="4000" dirty="0" smtClean="0">
                <a:solidFill>
                  <a:schemeClr val="accent1"/>
                </a:solidFill>
              </a:rPr>
              <a:t>Teorijom i praksom do uspjeha</a:t>
            </a:r>
            <a:endParaRPr lang="en-AU" sz="4000" dirty="0">
              <a:solidFill>
                <a:schemeClr val="accent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bs-Latn-BA" dirty="0" smtClean="0"/>
              <a:t>Srednja škola Dalj</a:t>
            </a:r>
            <a:endParaRPr lang="en-AU" dirty="0"/>
          </a:p>
        </p:txBody>
      </p:sp>
      <p:sp>
        <p:nvSpPr>
          <p:cNvPr id="2" name="Rezervirano mjesto datuma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r-HR" dirty="0" smtClean="0"/>
              <a:t>27.5.2020.</a:t>
            </a:r>
            <a:endParaRPr lang="en-AU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" y="61913"/>
            <a:ext cx="2091023" cy="135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aobljeni pravokutnik 3"/>
          <p:cNvSpPr/>
          <p:nvPr/>
        </p:nvSpPr>
        <p:spPr>
          <a:xfrm>
            <a:off x="6444208" y="5661248"/>
            <a:ext cx="237626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Nataša </a:t>
            </a:r>
            <a:r>
              <a:rPr lang="hr-HR" dirty="0" err="1" smtClean="0"/>
              <a:t>Seršić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AutoShape 3"/>
          <p:cNvSpPr>
            <a:spLocks noChangeArrowheads="1"/>
          </p:cNvSpPr>
          <p:nvPr/>
        </p:nvSpPr>
        <p:spPr bwMode="auto">
          <a:xfrm>
            <a:off x="5715008" y="3071810"/>
            <a:ext cx="1620837" cy="2738437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82948" name="AutoShape 4"/>
          <p:cNvSpPr>
            <a:spLocks noChangeArrowheads="1"/>
          </p:cNvSpPr>
          <p:nvPr/>
        </p:nvSpPr>
        <p:spPr bwMode="auto">
          <a:xfrm>
            <a:off x="3571868" y="3071810"/>
            <a:ext cx="1611312" cy="2738437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82949" name="AutoShape 5"/>
          <p:cNvSpPr>
            <a:spLocks noChangeArrowheads="1"/>
          </p:cNvSpPr>
          <p:nvPr/>
        </p:nvSpPr>
        <p:spPr bwMode="auto">
          <a:xfrm>
            <a:off x="1428728" y="3071810"/>
            <a:ext cx="1563687" cy="2738437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57224" y="1643050"/>
            <a:ext cx="5773707" cy="1040695"/>
            <a:chOff x="1296" y="1074"/>
            <a:chExt cx="3577" cy="800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82954" name="Oval 1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55" name="Rectangle 1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56" name="Oval 1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57" name="Oval 1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</p:grpSp>
        <p:sp>
          <p:nvSpPr>
            <p:cNvPr id="82958" name="Rectangle 14"/>
            <p:cNvSpPr>
              <a:spLocks noChangeArrowheads="1"/>
            </p:cNvSpPr>
            <p:nvPr/>
          </p:nvSpPr>
          <p:spPr bwMode="gray">
            <a:xfrm rot="3419336">
              <a:off x="1724" y="1137"/>
              <a:ext cx="689" cy="786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bs-Latn-BA"/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82960" name="Oval 16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61" name="Rectangle 17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62" name="Oval 18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63" name="Oval 19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</p:grpSp>
        <p:sp>
          <p:nvSpPr>
            <p:cNvPr id="82964" name="Rectangle 20"/>
            <p:cNvSpPr>
              <a:spLocks noChangeArrowheads="1"/>
            </p:cNvSpPr>
            <p:nvPr/>
          </p:nvSpPr>
          <p:spPr bwMode="gray">
            <a:xfrm rot="3419336">
              <a:off x="3042" y="1118"/>
              <a:ext cx="759" cy="67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bs-Latn-BA"/>
            </a:p>
          </p:txBody>
        </p: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82966" name="Oval 22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67" name="Rectangle 23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68" name="Oval 24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69" name="Oval 25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</p:grpSp>
        <p:sp>
          <p:nvSpPr>
            <p:cNvPr id="82970" name="Rectangle 26"/>
            <p:cNvSpPr>
              <a:spLocks noChangeArrowheads="1"/>
            </p:cNvSpPr>
            <p:nvPr/>
          </p:nvSpPr>
          <p:spPr bwMode="gray">
            <a:xfrm rot="3419336">
              <a:off x="4201" y="1136"/>
              <a:ext cx="672" cy="672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bs-Latn-BA"/>
            </a:p>
          </p:txBody>
        </p:sp>
      </p:grpSp>
      <p:sp>
        <p:nvSpPr>
          <p:cNvPr id="82972" name="Rectangle 28"/>
          <p:cNvSpPr>
            <a:spLocks noChangeArrowheads="1"/>
          </p:cNvSpPr>
          <p:nvPr/>
        </p:nvSpPr>
        <p:spPr bwMode="gray">
          <a:xfrm>
            <a:off x="1643042" y="2000240"/>
            <a:ext cx="1591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bs-Latn-BA" b="1" dirty="0" smtClean="0"/>
              <a:t>PREDMETI</a:t>
            </a:r>
            <a:endParaRPr lang="en-AU" b="1" dirty="0"/>
          </a:p>
        </p:txBody>
      </p:sp>
      <p:sp>
        <p:nvSpPr>
          <p:cNvPr id="82973" name="Rectangle 29"/>
          <p:cNvSpPr>
            <a:spLocks noChangeArrowheads="1"/>
          </p:cNvSpPr>
          <p:nvPr/>
        </p:nvSpPr>
        <p:spPr bwMode="gray">
          <a:xfrm>
            <a:off x="3786182" y="2071678"/>
            <a:ext cx="16172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bs-Latn-BA" b="1" dirty="0" smtClean="0"/>
              <a:t>TRAJANJE</a:t>
            </a:r>
            <a:endParaRPr lang="en-AU" b="1" dirty="0"/>
          </a:p>
        </p:txBody>
      </p:sp>
      <p:sp>
        <p:nvSpPr>
          <p:cNvPr id="82977" name="Rectangle 33"/>
          <p:cNvSpPr>
            <a:spLocks noChangeArrowheads="1"/>
          </p:cNvSpPr>
          <p:nvPr/>
        </p:nvSpPr>
        <p:spPr bwMode="auto">
          <a:xfrm>
            <a:off x="3857620" y="3857628"/>
            <a:ext cx="12731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bs-Latn-BA" sz="1400" dirty="0" smtClean="0"/>
          </a:p>
          <a:p>
            <a:r>
              <a:rPr lang="bs-Latn-BA" sz="1400" dirty="0" smtClean="0"/>
              <a:t> </a:t>
            </a:r>
            <a:r>
              <a:rPr lang="bs-Latn-BA" sz="1600" dirty="0" smtClean="0"/>
              <a:t>4 GODINE </a:t>
            </a:r>
            <a:endParaRPr lang="en-AU" sz="1400" dirty="0"/>
          </a:p>
        </p:txBody>
      </p:sp>
      <p:sp>
        <p:nvSpPr>
          <p:cNvPr id="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52"/>
            <a:ext cx="8229600" cy="314827"/>
          </a:xfrm>
        </p:spPr>
        <p:txBody>
          <a:bodyPr/>
          <a:lstStyle/>
          <a:p>
            <a:pPr algn="ctr"/>
            <a:r>
              <a:rPr lang="hr-HR" dirty="0" smtClean="0">
                <a:solidFill>
                  <a:srgbClr val="FF0000"/>
                </a:solidFill>
              </a:rPr>
              <a:t>AGRO TEHNIČAR OPĆI – nema bodovnog praga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00166" y="3143248"/>
            <a:ext cx="150019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300" dirty="0" smtClean="0">
                <a:solidFill>
                  <a:srgbClr val="FF0000"/>
                </a:solidFill>
              </a:rPr>
              <a:t>MATEMATIKA</a:t>
            </a:r>
          </a:p>
          <a:p>
            <a:endParaRPr lang="bs-Latn-BA" sz="1300" dirty="0" smtClean="0">
              <a:solidFill>
                <a:srgbClr val="FF0000"/>
              </a:solidFill>
            </a:endParaRPr>
          </a:p>
          <a:p>
            <a:r>
              <a:rPr lang="bs-Latn-BA" sz="1300" dirty="0" smtClean="0">
                <a:solidFill>
                  <a:srgbClr val="FF0000"/>
                </a:solidFill>
              </a:rPr>
              <a:t>HRVATSKI JEZIK</a:t>
            </a:r>
          </a:p>
          <a:p>
            <a:endParaRPr lang="bs-Latn-BA" sz="1300" dirty="0" smtClean="0">
              <a:solidFill>
                <a:srgbClr val="FF0000"/>
              </a:solidFill>
            </a:endParaRPr>
          </a:p>
          <a:p>
            <a:r>
              <a:rPr lang="bs-Latn-BA" sz="1300" dirty="0" smtClean="0">
                <a:solidFill>
                  <a:srgbClr val="FF0000"/>
                </a:solidFill>
              </a:rPr>
              <a:t>STRANI JEZIK</a:t>
            </a:r>
          </a:p>
          <a:p>
            <a:endParaRPr lang="bs-Latn-BA" sz="1300" dirty="0" smtClean="0"/>
          </a:p>
          <a:p>
            <a:r>
              <a:rPr lang="bs-Latn-BA" sz="1300" dirty="0" smtClean="0"/>
              <a:t>BIOLOGIJA</a:t>
            </a:r>
          </a:p>
          <a:p>
            <a:endParaRPr lang="bs-Latn-BA" sz="1300" dirty="0" smtClean="0"/>
          </a:p>
          <a:p>
            <a:r>
              <a:rPr lang="bs-Latn-BA" sz="1300" dirty="0" smtClean="0"/>
              <a:t>KEMIJA</a:t>
            </a:r>
          </a:p>
          <a:p>
            <a:endParaRPr lang="bs-Latn-BA" sz="1300" dirty="0" smtClean="0"/>
          </a:p>
          <a:p>
            <a:r>
              <a:rPr lang="bs-Latn-BA" sz="1300" dirty="0" smtClean="0">
                <a:solidFill>
                  <a:schemeClr val="accent1">
                    <a:lumMod val="75000"/>
                  </a:schemeClr>
                </a:solidFill>
              </a:rPr>
              <a:t>TEHNIČKA </a:t>
            </a:r>
          </a:p>
          <a:p>
            <a:r>
              <a:rPr lang="bs-Latn-BA" sz="1300" dirty="0" smtClean="0">
                <a:solidFill>
                  <a:schemeClr val="accent1">
                    <a:lumMod val="75000"/>
                  </a:schemeClr>
                </a:solidFill>
              </a:rPr>
              <a:t>KULTURA</a:t>
            </a:r>
          </a:p>
          <a:p>
            <a:r>
              <a:rPr lang="bs-Latn-BA" sz="13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bs-Latn-BA" sz="13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15009" y="3429000"/>
            <a:ext cx="16430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 smtClean="0"/>
              <a:t>POLJOPRIVR.</a:t>
            </a:r>
          </a:p>
          <a:p>
            <a:r>
              <a:rPr lang="bs-Latn-BA" sz="1400" dirty="0" smtClean="0"/>
              <a:t>FAKULTET </a:t>
            </a:r>
          </a:p>
          <a:p>
            <a:r>
              <a:rPr lang="bs-Latn-BA" sz="1400" dirty="0" smtClean="0"/>
              <a:t>(svi smjerovi)</a:t>
            </a:r>
          </a:p>
          <a:p>
            <a:endParaRPr lang="bs-Latn-BA" sz="1400" dirty="0" smtClean="0"/>
          </a:p>
          <a:p>
            <a:endParaRPr lang="bs-Latn-BA" sz="1400" dirty="0" smtClean="0"/>
          </a:p>
          <a:p>
            <a:r>
              <a:rPr lang="bs-Latn-BA" sz="1400" dirty="0" smtClean="0"/>
              <a:t>VISOKA UČILIŠTA</a:t>
            </a:r>
            <a:endParaRPr lang="bs-Latn-BA" sz="1400" dirty="0"/>
          </a:p>
        </p:txBody>
      </p:sp>
      <p:sp>
        <p:nvSpPr>
          <p:cNvPr id="42" name="Rectangle 23"/>
          <p:cNvSpPr>
            <a:spLocks noChangeArrowheads="1"/>
          </p:cNvSpPr>
          <p:nvPr/>
        </p:nvSpPr>
        <p:spPr bwMode="gray">
          <a:xfrm>
            <a:off x="6786578" y="2000240"/>
            <a:ext cx="977623" cy="142876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gray">
          <a:xfrm rot="3419336">
            <a:off x="7469087" y="1621696"/>
            <a:ext cx="987359" cy="971102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bs-Latn-BA" dirty="0"/>
          </a:p>
        </p:txBody>
      </p:sp>
      <p:sp>
        <p:nvSpPr>
          <p:cNvPr id="43" name="AutoShape 3"/>
          <p:cNvSpPr>
            <a:spLocks noChangeArrowheads="1"/>
          </p:cNvSpPr>
          <p:nvPr/>
        </p:nvSpPr>
        <p:spPr bwMode="auto">
          <a:xfrm>
            <a:off x="7500958" y="3071810"/>
            <a:ext cx="1477993" cy="2738437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44" name="Rectangle 29"/>
          <p:cNvSpPr>
            <a:spLocks noChangeArrowheads="1"/>
          </p:cNvSpPr>
          <p:nvPr/>
        </p:nvSpPr>
        <p:spPr bwMode="gray">
          <a:xfrm>
            <a:off x="7572396" y="1500174"/>
            <a:ext cx="11294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bs-Latn-BA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bs-Latn-BA" b="1" dirty="0" smtClean="0"/>
              <a:t>RADNO</a:t>
            </a:r>
          </a:p>
          <a:p>
            <a:r>
              <a:rPr lang="bs-Latn-BA" b="1" dirty="0" smtClean="0"/>
              <a:t>MJESTO</a:t>
            </a:r>
            <a:endParaRPr lang="en-AU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7507013" y="3214686"/>
            <a:ext cx="1353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 smtClean="0"/>
              <a:t>OPG</a:t>
            </a:r>
          </a:p>
          <a:p>
            <a:endParaRPr lang="bs-Latn-BA" sz="1400" dirty="0" smtClean="0"/>
          </a:p>
          <a:p>
            <a:r>
              <a:rPr lang="bs-Latn-BA" sz="1400" dirty="0" smtClean="0"/>
              <a:t>SEOSKI TURIZAM</a:t>
            </a:r>
          </a:p>
          <a:p>
            <a:endParaRPr lang="bs-Latn-BA" sz="1400" dirty="0" smtClean="0"/>
          </a:p>
          <a:p>
            <a:r>
              <a:rPr lang="bs-Latn-BA" sz="1400" dirty="0" smtClean="0"/>
              <a:t>POLJOP. APOTEKE</a:t>
            </a:r>
          </a:p>
          <a:p>
            <a:endParaRPr lang="bs-Latn-BA" sz="1400" dirty="0" smtClean="0"/>
          </a:p>
          <a:p>
            <a:r>
              <a:rPr lang="bs-Latn-BA" sz="1400" dirty="0" smtClean="0"/>
              <a:t>POLJOP. ZADRUGE</a:t>
            </a:r>
          </a:p>
        </p:txBody>
      </p:sp>
      <p:sp>
        <p:nvSpPr>
          <p:cNvPr id="82974" name="Rectangle 30"/>
          <p:cNvSpPr>
            <a:spLocks noChangeArrowheads="1"/>
          </p:cNvSpPr>
          <p:nvPr/>
        </p:nvSpPr>
        <p:spPr bwMode="gray">
          <a:xfrm>
            <a:off x="5572132" y="1928802"/>
            <a:ext cx="16515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bs-Latn-BA" sz="1600" b="1" dirty="0" smtClean="0"/>
              <a:t>NASTAVAK</a:t>
            </a:r>
          </a:p>
          <a:p>
            <a:r>
              <a:rPr lang="bs-Latn-BA" sz="1600" b="1" dirty="0" smtClean="0"/>
              <a:t>ŠKOLOVANJA</a:t>
            </a:r>
          </a:p>
        </p:txBody>
      </p:sp>
      <p:sp>
        <p:nvSpPr>
          <p:cNvPr id="7" name="Strelica udesno 6"/>
          <p:cNvSpPr/>
          <p:nvPr/>
        </p:nvSpPr>
        <p:spPr>
          <a:xfrm>
            <a:off x="1428728" y="5672679"/>
            <a:ext cx="7210162" cy="10662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područj</a:t>
            </a:r>
            <a:r>
              <a:rPr lang="hr-HR" dirty="0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proizvodnje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dorade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prerade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proizvoda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biljnog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animalnog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po</a:t>
            </a:r>
            <a:r>
              <a:rPr lang="hr-HR" sz="1600" dirty="0" smtClean="0">
                <a:solidFill>
                  <a:schemeClr val="tx1"/>
                </a:solidFill>
              </a:rPr>
              <a:t>rekla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dirty="0" err="1">
                <a:solidFill>
                  <a:schemeClr val="tx1"/>
                </a:solidFill>
              </a:rPr>
              <a:t>stočarstvo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ribarstvo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pčelarstvo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Elipsa 5"/>
          <p:cNvSpPr/>
          <p:nvPr/>
        </p:nvSpPr>
        <p:spPr>
          <a:xfrm>
            <a:off x="76626" y="917601"/>
            <a:ext cx="1710303" cy="116238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Potvrda </a:t>
            </a:r>
          </a:p>
          <a:p>
            <a:pPr algn="ctr"/>
            <a:r>
              <a:rPr lang="hr-HR" dirty="0" smtClean="0"/>
              <a:t>Medicine</a:t>
            </a:r>
          </a:p>
          <a:p>
            <a:pPr algn="ctr"/>
            <a:r>
              <a:rPr lang="hr-HR" dirty="0" smtClean="0"/>
              <a:t>rada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024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AutoShape 3"/>
          <p:cNvSpPr>
            <a:spLocks noChangeArrowheads="1"/>
          </p:cNvSpPr>
          <p:nvPr/>
        </p:nvSpPr>
        <p:spPr bwMode="auto">
          <a:xfrm>
            <a:off x="5715008" y="3071810"/>
            <a:ext cx="1620837" cy="2738437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82948" name="AutoShape 4"/>
          <p:cNvSpPr>
            <a:spLocks noChangeArrowheads="1"/>
          </p:cNvSpPr>
          <p:nvPr/>
        </p:nvSpPr>
        <p:spPr bwMode="auto">
          <a:xfrm>
            <a:off x="3571868" y="3071810"/>
            <a:ext cx="1611312" cy="2738437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82949" name="AutoShape 5"/>
          <p:cNvSpPr>
            <a:spLocks noChangeArrowheads="1"/>
          </p:cNvSpPr>
          <p:nvPr/>
        </p:nvSpPr>
        <p:spPr bwMode="auto">
          <a:xfrm>
            <a:off x="1500166" y="3000372"/>
            <a:ext cx="1563687" cy="2738437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28662" y="1643050"/>
            <a:ext cx="5883474" cy="1040695"/>
            <a:chOff x="1296" y="1074"/>
            <a:chExt cx="3577" cy="800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82954" name="Oval 1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55" name="Rectangle 1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56" name="Oval 1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57" name="Oval 1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</p:grpSp>
        <p:sp>
          <p:nvSpPr>
            <p:cNvPr id="82958" name="Rectangle 14"/>
            <p:cNvSpPr>
              <a:spLocks noChangeArrowheads="1"/>
            </p:cNvSpPr>
            <p:nvPr/>
          </p:nvSpPr>
          <p:spPr bwMode="gray">
            <a:xfrm rot="3419336">
              <a:off x="1724" y="1137"/>
              <a:ext cx="689" cy="786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bs-Latn-BA"/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82960" name="Oval 16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61" name="Rectangle 17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62" name="Oval 18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63" name="Oval 19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</p:grpSp>
        <p:sp>
          <p:nvSpPr>
            <p:cNvPr id="82964" name="Rectangle 20"/>
            <p:cNvSpPr>
              <a:spLocks noChangeArrowheads="1"/>
            </p:cNvSpPr>
            <p:nvPr/>
          </p:nvSpPr>
          <p:spPr bwMode="gray">
            <a:xfrm rot="3419336">
              <a:off x="3042" y="1118"/>
              <a:ext cx="759" cy="67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bs-Latn-BA"/>
            </a:p>
          </p:txBody>
        </p: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82966" name="Oval 22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67" name="Rectangle 23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68" name="Oval 24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69" name="Oval 25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</p:grpSp>
        <p:sp>
          <p:nvSpPr>
            <p:cNvPr id="82970" name="Rectangle 26"/>
            <p:cNvSpPr>
              <a:spLocks noChangeArrowheads="1"/>
            </p:cNvSpPr>
            <p:nvPr/>
          </p:nvSpPr>
          <p:spPr bwMode="gray">
            <a:xfrm rot="3419336">
              <a:off x="4201" y="1136"/>
              <a:ext cx="672" cy="672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bs-Latn-BA"/>
            </a:p>
          </p:txBody>
        </p:sp>
      </p:grpSp>
      <p:sp>
        <p:nvSpPr>
          <p:cNvPr id="82972" name="Rectangle 28"/>
          <p:cNvSpPr>
            <a:spLocks noChangeArrowheads="1"/>
          </p:cNvSpPr>
          <p:nvPr/>
        </p:nvSpPr>
        <p:spPr bwMode="gray">
          <a:xfrm>
            <a:off x="1428728" y="2071678"/>
            <a:ext cx="16430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bs-Latn-BA" b="1" dirty="0" smtClean="0"/>
              <a:t>PREDMETI</a:t>
            </a:r>
            <a:endParaRPr lang="en-AU" b="1" dirty="0"/>
          </a:p>
        </p:txBody>
      </p:sp>
      <p:sp>
        <p:nvSpPr>
          <p:cNvPr id="82973" name="Rectangle 29"/>
          <p:cNvSpPr>
            <a:spLocks noChangeArrowheads="1"/>
          </p:cNvSpPr>
          <p:nvPr/>
        </p:nvSpPr>
        <p:spPr bwMode="gray">
          <a:xfrm>
            <a:off x="3929058" y="2000240"/>
            <a:ext cx="16172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bs-Latn-BA" b="1" dirty="0" smtClean="0"/>
              <a:t>TRAJANJE</a:t>
            </a:r>
            <a:endParaRPr lang="en-AU" b="1" dirty="0"/>
          </a:p>
        </p:txBody>
      </p:sp>
      <p:sp>
        <p:nvSpPr>
          <p:cNvPr id="82977" name="Rectangle 33"/>
          <p:cNvSpPr>
            <a:spLocks noChangeArrowheads="1"/>
          </p:cNvSpPr>
          <p:nvPr/>
        </p:nvSpPr>
        <p:spPr bwMode="auto">
          <a:xfrm>
            <a:off x="3857620" y="3786190"/>
            <a:ext cx="14013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bs-Latn-BA" sz="1400" dirty="0" smtClean="0"/>
          </a:p>
          <a:p>
            <a:r>
              <a:rPr lang="bs-Latn-BA" sz="1400" dirty="0" smtClean="0"/>
              <a:t> </a:t>
            </a:r>
            <a:r>
              <a:rPr lang="bs-Latn-BA" dirty="0" smtClean="0"/>
              <a:t>4 GODINE </a:t>
            </a:r>
            <a:endParaRPr lang="en-AU" sz="1400" dirty="0"/>
          </a:p>
        </p:txBody>
      </p:sp>
      <p:sp>
        <p:nvSpPr>
          <p:cNvPr id="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186" y="299678"/>
            <a:ext cx="8229600" cy="314827"/>
          </a:xfrm>
        </p:spPr>
        <p:txBody>
          <a:bodyPr/>
          <a:lstStyle/>
          <a:p>
            <a:pPr algn="ctr"/>
            <a:r>
              <a:rPr lang="hr-HR" dirty="0" smtClean="0">
                <a:solidFill>
                  <a:srgbClr val="FF0000"/>
                </a:solidFill>
              </a:rPr>
              <a:t>AGROTURISTIČKI TEHNIČAR – nema bodovnog praga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71604" y="3143248"/>
            <a:ext cx="150019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300" dirty="0" smtClean="0">
                <a:solidFill>
                  <a:srgbClr val="FF0000"/>
                </a:solidFill>
              </a:rPr>
              <a:t>MATEMATIKA</a:t>
            </a:r>
          </a:p>
          <a:p>
            <a:endParaRPr lang="bs-Latn-BA" sz="1300" dirty="0" smtClean="0">
              <a:solidFill>
                <a:srgbClr val="FF0000"/>
              </a:solidFill>
            </a:endParaRPr>
          </a:p>
          <a:p>
            <a:r>
              <a:rPr lang="bs-Latn-BA" sz="1300" dirty="0" smtClean="0">
                <a:solidFill>
                  <a:srgbClr val="FF0000"/>
                </a:solidFill>
              </a:rPr>
              <a:t>HRVATSKI JEZIK</a:t>
            </a:r>
          </a:p>
          <a:p>
            <a:endParaRPr lang="bs-Latn-BA" sz="1300" dirty="0" smtClean="0">
              <a:solidFill>
                <a:srgbClr val="FF0000"/>
              </a:solidFill>
            </a:endParaRPr>
          </a:p>
          <a:p>
            <a:r>
              <a:rPr lang="bs-Latn-BA" sz="1300" dirty="0" smtClean="0">
                <a:solidFill>
                  <a:srgbClr val="FF0000"/>
                </a:solidFill>
              </a:rPr>
              <a:t>STRANI JEZIK</a:t>
            </a:r>
          </a:p>
          <a:p>
            <a:endParaRPr lang="bs-Latn-BA" sz="1300" dirty="0" smtClean="0"/>
          </a:p>
          <a:p>
            <a:r>
              <a:rPr lang="bs-Latn-BA" sz="1300" dirty="0" smtClean="0"/>
              <a:t>BIOLOGIJA</a:t>
            </a:r>
          </a:p>
          <a:p>
            <a:endParaRPr lang="bs-Latn-BA" sz="1300" dirty="0" smtClean="0"/>
          </a:p>
          <a:p>
            <a:r>
              <a:rPr lang="bs-Latn-BA" sz="1300" dirty="0" smtClean="0"/>
              <a:t>GEOGRAFIJA</a:t>
            </a:r>
          </a:p>
          <a:p>
            <a:endParaRPr lang="bs-Latn-BA" sz="1300" dirty="0" smtClean="0"/>
          </a:p>
          <a:p>
            <a:r>
              <a:rPr lang="bs-Latn-BA" sz="1300" dirty="0" smtClean="0">
                <a:solidFill>
                  <a:schemeClr val="accent1">
                    <a:lumMod val="75000"/>
                  </a:schemeClr>
                </a:solidFill>
              </a:rPr>
              <a:t>TEHNIČKA KULTURA</a:t>
            </a:r>
          </a:p>
          <a:p>
            <a:r>
              <a:rPr lang="bs-Latn-BA" sz="1300" dirty="0" smtClean="0"/>
              <a:t> </a:t>
            </a:r>
            <a:endParaRPr lang="bs-Latn-BA" sz="1300" dirty="0"/>
          </a:p>
        </p:txBody>
      </p:sp>
      <p:sp>
        <p:nvSpPr>
          <p:cNvPr id="40" name="TextBox 39"/>
          <p:cNvSpPr txBox="1"/>
          <p:nvPr/>
        </p:nvSpPr>
        <p:spPr>
          <a:xfrm>
            <a:off x="5715009" y="3429000"/>
            <a:ext cx="16430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 smtClean="0"/>
              <a:t>POLJOPRIVR.</a:t>
            </a:r>
          </a:p>
          <a:p>
            <a:r>
              <a:rPr lang="bs-Latn-BA" sz="1400" dirty="0" smtClean="0"/>
              <a:t>FAKULTET</a:t>
            </a:r>
          </a:p>
          <a:p>
            <a:endParaRPr lang="bs-Latn-BA" sz="1400" dirty="0" smtClean="0"/>
          </a:p>
          <a:p>
            <a:r>
              <a:rPr lang="bs-Latn-BA" sz="1400" dirty="0" smtClean="0"/>
              <a:t>TURIZAM</a:t>
            </a:r>
          </a:p>
          <a:p>
            <a:endParaRPr lang="bs-Latn-BA" sz="1400" dirty="0" smtClean="0"/>
          </a:p>
          <a:p>
            <a:endParaRPr lang="bs-Latn-BA" sz="1400" dirty="0" smtClean="0"/>
          </a:p>
          <a:p>
            <a:r>
              <a:rPr lang="bs-Latn-BA" sz="1400" dirty="0" smtClean="0"/>
              <a:t>VISOKA UČILIŠTA</a:t>
            </a:r>
            <a:endParaRPr lang="bs-Latn-BA" sz="1400" dirty="0"/>
          </a:p>
        </p:txBody>
      </p:sp>
      <p:sp>
        <p:nvSpPr>
          <p:cNvPr id="42" name="Rectangle 23"/>
          <p:cNvSpPr>
            <a:spLocks noChangeArrowheads="1"/>
          </p:cNvSpPr>
          <p:nvPr/>
        </p:nvSpPr>
        <p:spPr bwMode="gray">
          <a:xfrm>
            <a:off x="6786578" y="2000240"/>
            <a:ext cx="977623" cy="142876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gray">
          <a:xfrm rot="3419336">
            <a:off x="7469087" y="1621696"/>
            <a:ext cx="987359" cy="971102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bs-Latn-BA" dirty="0"/>
          </a:p>
        </p:txBody>
      </p:sp>
      <p:sp>
        <p:nvSpPr>
          <p:cNvPr id="43" name="AutoShape 3"/>
          <p:cNvSpPr>
            <a:spLocks noChangeArrowheads="1"/>
          </p:cNvSpPr>
          <p:nvPr/>
        </p:nvSpPr>
        <p:spPr bwMode="auto">
          <a:xfrm>
            <a:off x="7500958" y="3071810"/>
            <a:ext cx="1477993" cy="2738437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44" name="Rectangle 29"/>
          <p:cNvSpPr>
            <a:spLocks noChangeArrowheads="1"/>
          </p:cNvSpPr>
          <p:nvPr/>
        </p:nvSpPr>
        <p:spPr bwMode="gray">
          <a:xfrm>
            <a:off x="7572396" y="1500174"/>
            <a:ext cx="11294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bs-Latn-BA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bs-Latn-BA" b="1" dirty="0" smtClean="0"/>
              <a:t>RADNO</a:t>
            </a:r>
          </a:p>
          <a:p>
            <a:r>
              <a:rPr lang="bs-Latn-BA" b="1" dirty="0" smtClean="0"/>
              <a:t>MJESTO</a:t>
            </a:r>
            <a:endParaRPr lang="en-AU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7507012" y="3071810"/>
            <a:ext cx="1494144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300" dirty="0" smtClean="0"/>
              <a:t>OPG</a:t>
            </a:r>
          </a:p>
          <a:p>
            <a:endParaRPr lang="bs-Latn-BA" sz="1300" dirty="0" smtClean="0"/>
          </a:p>
          <a:p>
            <a:r>
              <a:rPr lang="bs-Latn-BA" sz="1300" dirty="0" smtClean="0"/>
              <a:t>SEOSKI TURIZAM</a:t>
            </a:r>
          </a:p>
          <a:p>
            <a:endParaRPr lang="bs-Latn-BA" sz="1300" dirty="0" smtClean="0"/>
          </a:p>
          <a:p>
            <a:r>
              <a:rPr lang="bs-Latn-BA" sz="1300" dirty="0" smtClean="0"/>
              <a:t>TURISTIČKA ZAJEDNICA</a:t>
            </a:r>
          </a:p>
          <a:p>
            <a:endParaRPr lang="bs-Latn-BA" sz="1300" dirty="0" smtClean="0"/>
          </a:p>
          <a:p>
            <a:r>
              <a:rPr lang="bs-Latn-BA" sz="1300" dirty="0" smtClean="0"/>
              <a:t>UGOSTITELJ. OBJEKTI</a:t>
            </a:r>
          </a:p>
          <a:p>
            <a:endParaRPr lang="bs-Latn-BA" sz="1300" dirty="0" smtClean="0"/>
          </a:p>
          <a:p>
            <a:r>
              <a:rPr lang="bs-Latn-BA" sz="1300" smtClean="0"/>
              <a:t>OTVARANJE OBRTA</a:t>
            </a:r>
            <a:endParaRPr lang="bs-Latn-BA" sz="1300" dirty="0" smtClean="0"/>
          </a:p>
          <a:p>
            <a:endParaRPr lang="bs-Latn-BA" sz="1400" dirty="0" smtClean="0"/>
          </a:p>
          <a:p>
            <a:endParaRPr lang="bs-Latn-BA" sz="1400" dirty="0" smtClean="0"/>
          </a:p>
          <a:p>
            <a:endParaRPr lang="bs-Latn-BA" sz="1400" dirty="0"/>
          </a:p>
        </p:txBody>
      </p:sp>
      <p:sp>
        <p:nvSpPr>
          <p:cNvPr id="82974" name="Rectangle 30"/>
          <p:cNvSpPr>
            <a:spLocks noChangeArrowheads="1"/>
          </p:cNvSpPr>
          <p:nvPr/>
        </p:nvSpPr>
        <p:spPr bwMode="gray">
          <a:xfrm>
            <a:off x="5572132" y="1928802"/>
            <a:ext cx="16515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bs-Latn-BA" sz="1600" b="1" dirty="0" smtClean="0"/>
              <a:t>NASTAVAK</a:t>
            </a:r>
          </a:p>
          <a:p>
            <a:r>
              <a:rPr lang="bs-Latn-BA" sz="1600" b="1" dirty="0" smtClean="0"/>
              <a:t>ŠKOLOVANJA</a:t>
            </a:r>
          </a:p>
        </p:txBody>
      </p:sp>
      <p:sp>
        <p:nvSpPr>
          <p:cNvPr id="7" name="Strelica udesno 6"/>
          <p:cNvSpPr/>
          <p:nvPr/>
        </p:nvSpPr>
        <p:spPr>
          <a:xfrm>
            <a:off x="683568" y="5656931"/>
            <a:ext cx="8208912" cy="1073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1200" dirty="0" err="1" smtClean="0">
                <a:solidFill>
                  <a:schemeClr val="tx1"/>
                </a:solidFill>
              </a:rPr>
              <a:t>pripremanj</a:t>
            </a:r>
            <a:r>
              <a:rPr lang="hr-HR" sz="1200" dirty="0" smtClean="0">
                <a:solidFill>
                  <a:schemeClr val="tx1"/>
                </a:solidFill>
              </a:rPr>
              <a:t>e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posluživanj</a:t>
            </a:r>
            <a:r>
              <a:rPr lang="hr-HR" sz="1200" dirty="0" smtClean="0">
                <a:solidFill>
                  <a:schemeClr val="tx1"/>
                </a:solidFill>
              </a:rPr>
              <a:t>e tradicionalna hrane, </a:t>
            </a:r>
            <a:r>
              <a:rPr lang="en-US" sz="1200" dirty="0" err="1">
                <a:solidFill>
                  <a:schemeClr val="tx1"/>
                </a:solidFill>
              </a:rPr>
              <a:t>organizira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javno-edukativna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događanja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u </a:t>
            </a:r>
            <a:r>
              <a:rPr lang="en-US" sz="1200" dirty="0" err="1">
                <a:solidFill>
                  <a:schemeClr val="tx1"/>
                </a:solidFill>
              </a:rPr>
              <a:t>svrhu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promicanja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vlastitog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gospodarstva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kao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prirodnih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ljepota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kulturno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povijesnu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baštinu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određene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regije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6" name="Elipsa 45"/>
          <p:cNvSpPr/>
          <p:nvPr/>
        </p:nvSpPr>
        <p:spPr>
          <a:xfrm>
            <a:off x="76626" y="917601"/>
            <a:ext cx="1710303" cy="116238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Potvrda </a:t>
            </a:r>
          </a:p>
          <a:p>
            <a:pPr algn="ctr"/>
            <a:r>
              <a:rPr lang="hr-HR" dirty="0" smtClean="0"/>
              <a:t>Medicine</a:t>
            </a:r>
          </a:p>
          <a:p>
            <a:pPr algn="ctr"/>
            <a:r>
              <a:rPr lang="hr-HR" dirty="0" smtClean="0"/>
              <a:t>rada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9586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UČENIČKA ZADRUGA   </a:t>
            </a:r>
            <a:r>
              <a:rPr lang="bs-Latn-BA" dirty="0" smtClean="0">
                <a:solidFill>
                  <a:srgbClr val="FF0000"/>
                </a:solidFill>
              </a:rPr>
              <a:t>D A L Y A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13683" name="AutoShape 19"/>
          <p:cNvSpPr>
            <a:spLocks noChangeArrowheads="1"/>
          </p:cNvSpPr>
          <p:nvPr/>
        </p:nvSpPr>
        <p:spPr bwMode="gray">
          <a:xfrm>
            <a:off x="3505200" y="1987550"/>
            <a:ext cx="2163763" cy="2857500"/>
          </a:xfrm>
          <a:prstGeom prst="roundRect">
            <a:avLst>
              <a:gd name="adj" fmla="val 17509"/>
            </a:avLst>
          </a:prstGeom>
          <a:gradFill rotWithShape="1">
            <a:gsLst>
              <a:gs pos="0">
                <a:srgbClr val="34B034"/>
              </a:gs>
              <a:gs pos="100000">
                <a:srgbClr val="3F8B4A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113684" name="AutoShape 20"/>
          <p:cNvSpPr>
            <a:spLocks noChangeArrowheads="1"/>
          </p:cNvSpPr>
          <p:nvPr/>
        </p:nvSpPr>
        <p:spPr bwMode="gray">
          <a:xfrm>
            <a:off x="714348" y="1995488"/>
            <a:ext cx="8215370" cy="2803525"/>
          </a:xfrm>
          <a:prstGeom prst="roundRect">
            <a:avLst>
              <a:gd name="adj" fmla="val 16667"/>
            </a:avLst>
          </a:prstGeom>
          <a:solidFill>
            <a:srgbClr val="73E77E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 dirty="0"/>
          </a:p>
        </p:txBody>
      </p:sp>
      <p:sp>
        <p:nvSpPr>
          <p:cNvPr id="113685" name="AutoShape 21"/>
          <p:cNvSpPr>
            <a:spLocks noChangeArrowheads="1"/>
          </p:cNvSpPr>
          <p:nvPr/>
        </p:nvSpPr>
        <p:spPr bwMode="gray">
          <a:xfrm>
            <a:off x="928662" y="4059238"/>
            <a:ext cx="7786742" cy="44133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73E77E"/>
              </a:gs>
              <a:gs pos="100000">
                <a:srgbClr val="73E77E">
                  <a:gamma/>
                  <a:tint val="5451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113686" name="AutoShape 22"/>
          <p:cNvSpPr>
            <a:spLocks noChangeArrowheads="1"/>
          </p:cNvSpPr>
          <p:nvPr/>
        </p:nvSpPr>
        <p:spPr bwMode="gray">
          <a:xfrm>
            <a:off x="785786" y="2786058"/>
            <a:ext cx="7929618" cy="7080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73E77E">
                  <a:gamma/>
                  <a:tint val="33333"/>
                  <a:invGamma/>
                </a:srgbClr>
              </a:gs>
              <a:gs pos="100000">
                <a:srgbClr val="73E77E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 dirty="0"/>
          </a:p>
        </p:txBody>
      </p:sp>
      <p:sp>
        <p:nvSpPr>
          <p:cNvPr id="113687" name="Oval 23"/>
          <p:cNvSpPr>
            <a:spLocks noChangeArrowheads="1"/>
          </p:cNvSpPr>
          <p:nvPr/>
        </p:nvSpPr>
        <p:spPr bwMode="gray">
          <a:xfrm>
            <a:off x="4249738" y="1679575"/>
            <a:ext cx="642937" cy="642938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bs-Latn-BA"/>
          </a:p>
        </p:txBody>
      </p:sp>
      <p:sp>
        <p:nvSpPr>
          <p:cNvPr id="113689" name="Oval 25"/>
          <p:cNvSpPr>
            <a:spLocks noChangeArrowheads="1"/>
          </p:cNvSpPr>
          <p:nvPr/>
        </p:nvSpPr>
        <p:spPr bwMode="gray">
          <a:xfrm>
            <a:off x="4264025" y="1687513"/>
            <a:ext cx="608013" cy="608012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D6E1E2">
                  <a:gamma/>
                  <a:tint val="34902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bs-Latn-BA"/>
          </a:p>
        </p:txBody>
      </p:sp>
      <p:sp>
        <p:nvSpPr>
          <p:cNvPr id="113691" name="Oval 27"/>
          <p:cNvSpPr>
            <a:spLocks noChangeArrowheads="1"/>
          </p:cNvSpPr>
          <p:nvPr/>
        </p:nvSpPr>
        <p:spPr bwMode="gray">
          <a:xfrm>
            <a:off x="4000496" y="1500174"/>
            <a:ext cx="1214446" cy="669939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tint val="0"/>
                  <a:invGamma/>
                </a:srgbClr>
              </a:gs>
              <a:gs pos="100000">
                <a:srgbClr val="D6E1E2">
                  <a:alpha val="3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bs-Latn-BA" b="1">
              <a:ln w="18000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3692" name="Text Box 28"/>
          <p:cNvSpPr txBox="1">
            <a:spLocks noChangeArrowheads="1"/>
          </p:cNvSpPr>
          <p:nvPr/>
        </p:nvSpPr>
        <p:spPr bwMode="gray">
          <a:xfrm>
            <a:off x="4387850" y="1771650"/>
            <a:ext cx="469902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bs-Latn-BA" sz="2400" dirty="0" smtClean="0">
              <a:solidFill>
                <a:srgbClr val="000000"/>
              </a:solidFill>
            </a:endParaRPr>
          </a:p>
          <a:p>
            <a:pPr algn="ctr"/>
            <a:endParaRPr lang="en-AU" dirty="0"/>
          </a:p>
        </p:txBody>
      </p:sp>
      <p:sp>
        <p:nvSpPr>
          <p:cNvPr id="113694" name="AutoShape 30"/>
          <p:cNvSpPr>
            <a:spLocks noChangeArrowheads="1"/>
          </p:cNvSpPr>
          <p:nvPr/>
        </p:nvSpPr>
        <p:spPr bwMode="gray">
          <a:xfrm>
            <a:off x="3508375" y="4845050"/>
            <a:ext cx="2163763" cy="695325"/>
          </a:xfrm>
          <a:prstGeom prst="roundRect">
            <a:avLst>
              <a:gd name="adj" fmla="val 40389"/>
            </a:avLst>
          </a:prstGeom>
          <a:gradFill rotWithShape="1">
            <a:gsLst>
              <a:gs pos="0">
                <a:srgbClr val="58A4AE"/>
              </a:gs>
              <a:gs pos="100000">
                <a:srgbClr val="F8FAF4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113695" name="AutoShape 31"/>
          <p:cNvSpPr>
            <a:spLocks noChangeArrowheads="1"/>
          </p:cNvSpPr>
          <p:nvPr/>
        </p:nvSpPr>
        <p:spPr bwMode="gray">
          <a:xfrm>
            <a:off x="857224" y="4868863"/>
            <a:ext cx="8001055" cy="61753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72B2BB"/>
              </a:gs>
              <a:gs pos="100000">
                <a:srgbClr val="F8FAF4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bs-Latn-BA" b="1" dirty="0" smtClean="0"/>
              <a:t>TIMSKI RAD + KREATIVNOST + INOVATIVNOST + PLAĆA </a:t>
            </a:r>
            <a:endParaRPr lang="bs-Latn-BA" b="1" dirty="0"/>
          </a:p>
        </p:txBody>
      </p:sp>
      <p:sp>
        <p:nvSpPr>
          <p:cNvPr id="13" name="Zaobljeni pravokutnik 12"/>
          <p:cNvSpPr/>
          <p:nvPr/>
        </p:nvSpPr>
        <p:spPr>
          <a:xfrm>
            <a:off x="1071538" y="2786058"/>
            <a:ext cx="1928826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OSNOVANA</a:t>
            </a:r>
          </a:p>
          <a:p>
            <a:pPr algn="ctr"/>
            <a:r>
              <a:rPr lang="hr-HR" dirty="0" smtClean="0"/>
              <a:t>2007.</a:t>
            </a:r>
            <a:endParaRPr lang="hr-HR" dirty="0"/>
          </a:p>
        </p:txBody>
      </p:sp>
      <p:sp>
        <p:nvSpPr>
          <p:cNvPr id="14" name="Zaobljeni pravokutnik 13"/>
          <p:cNvSpPr/>
          <p:nvPr/>
        </p:nvSpPr>
        <p:spPr>
          <a:xfrm>
            <a:off x="3500430" y="2786058"/>
            <a:ext cx="2071702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GLAVNI BRAND (PROIZVOD)</a:t>
            </a:r>
          </a:p>
          <a:p>
            <a:pPr algn="ctr"/>
            <a:r>
              <a:rPr lang="hr-HR" b="1" dirty="0" smtClean="0">
                <a:solidFill>
                  <a:srgbClr val="FF0000"/>
                </a:solidFill>
              </a:rPr>
              <a:t>JAGODA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5" name="Zaobljeni pravokutnik 14"/>
          <p:cNvSpPr/>
          <p:nvPr/>
        </p:nvSpPr>
        <p:spPr>
          <a:xfrm>
            <a:off x="6072198" y="2786058"/>
            <a:ext cx="2143140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smtClean="0"/>
              <a:t>UČENIČKO PODUZETNIŠTVO</a:t>
            </a:r>
            <a:endParaRPr lang="hr-HR" sz="1600" dirty="0"/>
          </a:p>
        </p:txBody>
      </p:sp>
      <p:pic>
        <p:nvPicPr>
          <p:cNvPr id="5122" name="Picture 2" descr="C:\Documents and Settings\Dinko\Local Settings\Temporary Internet Files\Content.IE5\89GPYV81\MC900436899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928670"/>
            <a:ext cx="1714500" cy="1714500"/>
          </a:xfrm>
          <a:prstGeom prst="rect">
            <a:avLst/>
          </a:prstGeom>
          <a:noFill/>
        </p:spPr>
      </p:pic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178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 smtClean="0"/>
              <a:t>UČENIČKA ZADRUGA  D A L Y A</a:t>
            </a:r>
            <a:endParaRPr lang="en-AU" sz="1800" dirty="0"/>
          </a:p>
        </p:txBody>
      </p:sp>
      <p:grpSp>
        <p:nvGrpSpPr>
          <p:cNvPr id="80899" name="Group 3"/>
          <p:cNvGrpSpPr>
            <a:grpSpLocks/>
          </p:cNvGrpSpPr>
          <p:nvPr/>
        </p:nvGrpSpPr>
        <p:grpSpPr bwMode="auto">
          <a:xfrm>
            <a:off x="0" y="3238500"/>
            <a:ext cx="9144000" cy="122238"/>
            <a:chOff x="0" y="1896"/>
            <a:chExt cx="5760" cy="120"/>
          </a:xfrm>
        </p:grpSpPr>
        <p:sp>
          <p:nvSpPr>
            <p:cNvPr id="80900" name="Rectangle 4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80901" name="Rectangle 5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</p:grpSp>
      <p:grpSp>
        <p:nvGrpSpPr>
          <p:cNvPr id="80902" name="Group 6"/>
          <p:cNvGrpSpPr>
            <a:grpSpLocks/>
          </p:cNvGrpSpPr>
          <p:nvPr/>
        </p:nvGrpSpPr>
        <p:grpSpPr bwMode="auto">
          <a:xfrm rot="3877067">
            <a:off x="4460082" y="4310856"/>
            <a:ext cx="2273300" cy="858837"/>
            <a:chOff x="2290" y="2725"/>
            <a:chExt cx="1832" cy="713"/>
          </a:xfrm>
        </p:grpSpPr>
        <p:grpSp>
          <p:nvGrpSpPr>
            <p:cNvPr id="80903" name="Group 7"/>
            <p:cNvGrpSpPr>
              <a:grpSpLocks/>
            </p:cNvGrpSpPr>
            <p:nvPr/>
          </p:nvGrpSpPr>
          <p:grpSpPr bwMode="auto">
            <a:xfrm>
              <a:off x="2290" y="3030"/>
              <a:ext cx="1832" cy="408"/>
              <a:chOff x="2290" y="3030"/>
              <a:chExt cx="1832" cy="408"/>
            </a:xfrm>
          </p:grpSpPr>
          <p:sp>
            <p:nvSpPr>
              <p:cNvPr id="80904" name="Freeform 8"/>
              <p:cNvSpPr>
                <a:spLocks/>
              </p:cNvSpPr>
              <p:nvPr/>
            </p:nvSpPr>
            <p:spPr bwMode="gray">
              <a:xfrm>
                <a:off x="2290" y="3030"/>
                <a:ext cx="1832" cy="408"/>
              </a:xfrm>
              <a:custGeom>
                <a:avLst/>
                <a:gdLst/>
                <a:ahLst/>
                <a:cxnLst>
                  <a:cxn ang="0">
                    <a:pos x="1832" y="32"/>
                  </a:cxn>
                  <a:cxn ang="0">
                    <a:pos x="1830" y="66"/>
                  </a:cxn>
                  <a:cxn ang="0">
                    <a:pos x="1814" y="128"/>
                  </a:cxn>
                  <a:cxn ang="0">
                    <a:pos x="1788" y="188"/>
                  </a:cxn>
                  <a:cxn ang="0">
                    <a:pos x="1754" y="240"/>
                  </a:cxn>
                  <a:cxn ang="0">
                    <a:pos x="1712" y="288"/>
                  </a:cxn>
                  <a:cxn ang="0">
                    <a:pos x="1664" y="330"/>
                  </a:cxn>
                  <a:cxn ang="0">
                    <a:pos x="1610" y="362"/>
                  </a:cxn>
                  <a:cxn ang="0">
                    <a:pos x="1550" y="388"/>
                  </a:cxn>
                  <a:cxn ang="0">
                    <a:pos x="1486" y="402"/>
                  </a:cxn>
                  <a:cxn ang="0">
                    <a:pos x="1418" y="408"/>
                  </a:cxn>
                  <a:cxn ang="0">
                    <a:pos x="0" y="408"/>
                  </a:cxn>
                  <a:cxn ang="0">
                    <a:pos x="0" y="0"/>
                  </a:cxn>
                  <a:cxn ang="0">
                    <a:pos x="1832" y="0"/>
                  </a:cxn>
                  <a:cxn ang="0">
                    <a:pos x="1832" y="32"/>
                  </a:cxn>
                  <a:cxn ang="0">
                    <a:pos x="1832" y="32"/>
                  </a:cxn>
                </a:cxnLst>
                <a:rect l="0" t="0" r="r" b="b"/>
                <a:pathLst>
                  <a:path w="1832" h="408">
                    <a:moveTo>
                      <a:pt x="1832" y="32"/>
                    </a:moveTo>
                    <a:lnTo>
                      <a:pt x="1830" y="66"/>
                    </a:lnTo>
                    <a:lnTo>
                      <a:pt x="1814" y="128"/>
                    </a:lnTo>
                    <a:lnTo>
                      <a:pt x="1788" y="188"/>
                    </a:lnTo>
                    <a:lnTo>
                      <a:pt x="1754" y="240"/>
                    </a:lnTo>
                    <a:lnTo>
                      <a:pt x="1712" y="288"/>
                    </a:lnTo>
                    <a:lnTo>
                      <a:pt x="1664" y="330"/>
                    </a:lnTo>
                    <a:lnTo>
                      <a:pt x="1610" y="362"/>
                    </a:lnTo>
                    <a:lnTo>
                      <a:pt x="1550" y="388"/>
                    </a:lnTo>
                    <a:lnTo>
                      <a:pt x="1486" y="402"/>
                    </a:lnTo>
                    <a:lnTo>
                      <a:pt x="1418" y="408"/>
                    </a:lnTo>
                    <a:lnTo>
                      <a:pt x="0" y="408"/>
                    </a:lnTo>
                    <a:lnTo>
                      <a:pt x="0" y="0"/>
                    </a:lnTo>
                    <a:lnTo>
                      <a:pt x="1832" y="0"/>
                    </a:lnTo>
                    <a:lnTo>
                      <a:pt x="1832" y="32"/>
                    </a:lnTo>
                    <a:lnTo>
                      <a:pt x="1832" y="32"/>
                    </a:lnTo>
                    <a:close/>
                  </a:path>
                </a:pathLst>
              </a:custGeom>
              <a:solidFill>
                <a:srgbClr val="60878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bs-Latn-BA"/>
              </a:p>
            </p:txBody>
          </p:sp>
          <p:sp>
            <p:nvSpPr>
              <p:cNvPr id="80905" name="Freeform 9"/>
              <p:cNvSpPr>
                <a:spLocks/>
              </p:cNvSpPr>
              <p:nvPr/>
            </p:nvSpPr>
            <p:spPr bwMode="gray">
              <a:xfrm>
                <a:off x="3810" y="3058"/>
                <a:ext cx="288" cy="334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284" y="52"/>
                  </a:cxn>
                  <a:cxn ang="0">
                    <a:pos x="272" y="98"/>
                  </a:cxn>
                  <a:cxn ang="0">
                    <a:pos x="254" y="140"/>
                  </a:cxn>
                  <a:cxn ang="0">
                    <a:pos x="230" y="176"/>
                  </a:cxn>
                  <a:cxn ang="0">
                    <a:pos x="204" y="208"/>
                  </a:cxn>
                  <a:cxn ang="0">
                    <a:pos x="174" y="238"/>
                  </a:cxn>
                  <a:cxn ang="0">
                    <a:pos x="144" y="262"/>
                  </a:cxn>
                  <a:cxn ang="0">
                    <a:pos x="112" y="282"/>
                  </a:cxn>
                  <a:cxn ang="0">
                    <a:pos x="84" y="298"/>
                  </a:cxn>
                  <a:cxn ang="0">
                    <a:pos x="56" y="312"/>
                  </a:cxn>
                  <a:cxn ang="0">
                    <a:pos x="34" y="322"/>
                  </a:cxn>
                  <a:cxn ang="0">
                    <a:pos x="16" y="328"/>
                  </a:cxn>
                  <a:cxn ang="0">
                    <a:pos x="4" y="332"/>
                  </a:cxn>
                  <a:cxn ang="0">
                    <a:pos x="0" y="334"/>
                  </a:cxn>
                  <a:cxn ang="0">
                    <a:pos x="4" y="332"/>
                  </a:cxn>
                  <a:cxn ang="0">
                    <a:pos x="16" y="326"/>
                  </a:cxn>
                  <a:cxn ang="0">
                    <a:pos x="34" y="318"/>
                  </a:cxn>
                  <a:cxn ang="0">
                    <a:pos x="56" y="304"/>
                  </a:cxn>
                  <a:cxn ang="0">
                    <a:pos x="84" y="288"/>
                  </a:cxn>
                  <a:cxn ang="0">
                    <a:pos x="112" y="266"/>
                  </a:cxn>
                  <a:cxn ang="0">
                    <a:pos x="142" y="242"/>
                  </a:cxn>
                  <a:cxn ang="0">
                    <a:pos x="170" y="212"/>
                  </a:cxn>
                  <a:cxn ang="0">
                    <a:pos x="196" y="180"/>
                  </a:cxn>
                  <a:cxn ang="0">
                    <a:pos x="220" y="142"/>
                  </a:cxn>
                  <a:cxn ang="0">
                    <a:pos x="238" y="100"/>
                  </a:cxn>
                  <a:cxn ang="0">
                    <a:pos x="250" y="54"/>
                  </a:cxn>
                  <a:cxn ang="0">
                    <a:pos x="254" y="2"/>
                  </a:cxn>
                  <a:cxn ang="0">
                    <a:pos x="288" y="0"/>
                  </a:cxn>
                </a:cxnLst>
                <a:rect l="0" t="0" r="r" b="b"/>
                <a:pathLst>
                  <a:path w="288" h="334">
                    <a:moveTo>
                      <a:pt x="288" y="0"/>
                    </a:moveTo>
                    <a:lnTo>
                      <a:pt x="284" y="52"/>
                    </a:lnTo>
                    <a:lnTo>
                      <a:pt x="272" y="98"/>
                    </a:lnTo>
                    <a:lnTo>
                      <a:pt x="254" y="140"/>
                    </a:lnTo>
                    <a:lnTo>
                      <a:pt x="230" y="176"/>
                    </a:lnTo>
                    <a:lnTo>
                      <a:pt x="204" y="208"/>
                    </a:lnTo>
                    <a:lnTo>
                      <a:pt x="174" y="238"/>
                    </a:lnTo>
                    <a:lnTo>
                      <a:pt x="144" y="262"/>
                    </a:lnTo>
                    <a:lnTo>
                      <a:pt x="112" y="282"/>
                    </a:lnTo>
                    <a:lnTo>
                      <a:pt x="84" y="298"/>
                    </a:lnTo>
                    <a:lnTo>
                      <a:pt x="56" y="312"/>
                    </a:lnTo>
                    <a:lnTo>
                      <a:pt x="34" y="322"/>
                    </a:lnTo>
                    <a:lnTo>
                      <a:pt x="16" y="328"/>
                    </a:lnTo>
                    <a:lnTo>
                      <a:pt x="4" y="332"/>
                    </a:lnTo>
                    <a:lnTo>
                      <a:pt x="0" y="334"/>
                    </a:lnTo>
                    <a:lnTo>
                      <a:pt x="4" y="332"/>
                    </a:lnTo>
                    <a:lnTo>
                      <a:pt x="16" y="326"/>
                    </a:lnTo>
                    <a:lnTo>
                      <a:pt x="34" y="318"/>
                    </a:lnTo>
                    <a:lnTo>
                      <a:pt x="56" y="304"/>
                    </a:lnTo>
                    <a:lnTo>
                      <a:pt x="84" y="288"/>
                    </a:lnTo>
                    <a:lnTo>
                      <a:pt x="112" y="266"/>
                    </a:lnTo>
                    <a:lnTo>
                      <a:pt x="142" y="242"/>
                    </a:lnTo>
                    <a:lnTo>
                      <a:pt x="170" y="212"/>
                    </a:lnTo>
                    <a:lnTo>
                      <a:pt x="196" y="180"/>
                    </a:lnTo>
                    <a:lnTo>
                      <a:pt x="220" y="142"/>
                    </a:lnTo>
                    <a:lnTo>
                      <a:pt x="238" y="100"/>
                    </a:lnTo>
                    <a:lnTo>
                      <a:pt x="250" y="54"/>
                    </a:lnTo>
                    <a:lnTo>
                      <a:pt x="254" y="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>
                  <a:alpha val="49001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bs-Latn-BA"/>
              </a:p>
            </p:txBody>
          </p:sp>
        </p:grpSp>
        <p:grpSp>
          <p:nvGrpSpPr>
            <p:cNvPr id="80906" name="Group 10"/>
            <p:cNvGrpSpPr>
              <a:grpSpLocks/>
            </p:cNvGrpSpPr>
            <p:nvPr/>
          </p:nvGrpSpPr>
          <p:grpSpPr bwMode="auto">
            <a:xfrm flipV="1">
              <a:off x="2290" y="2725"/>
              <a:ext cx="1406" cy="313"/>
              <a:chOff x="2290" y="3030"/>
              <a:chExt cx="1832" cy="408"/>
            </a:xfrm>
          </p:grpSpPr>
          <p:sp>
            <p:nvSpPr>
              <p:cNvPr id="80907" name="Freeform 11"/>
              <p:cNvSpPr>
                <a:spLocks/>
              </p:cNvSpPr>
              <p:nvPr/>
            </p:nvSpPr>
            <p:spPr bwMode="gray">
              <a:xfrm>
                <a:off x="2290" y="3030"/>
                <a:ext cx="1832" cy="408"/>
              </a:xfrm>
              <a:custGeom>
                <a:avLst/>
                <a:gdLst/>
                <a:ahLst/>
                <a:cxnLst>
                  <a:cxn ang="0">
                    <a:pos x="1832" y="32"/>
                  </a:cxn>
                  <a:cxn ang="0">
                    <a:pos x="1830" y="66"/>
                  </a:cxn>
                  <a:cxn ang="0">
                    <a:pos x="1814" y="128"/>
                  </a:cxn>
                  <a:cxn ang="0">
                    <a:pos x="1788" y="188"/>
                  </a:cxn>
                  <a:cxn ang="0">
                    <a:pos x="1754" y="240"/>
                  </a:cxn>
                  <a:cxn ang="0">
                    <a:pos x="1712" y="288"/>
                  </a:cxn>
                  <a:cxn ang="0">
                    <a:pos x="1664" y="330"/>
                  </a:cxn>
                  <a:cxn ang="0">
                    <a:pos x="1610" y="362"/>
                  </a:cxn>
                  <a:cxn ang="0">
                    <a:pos x="1550" y="388"/>
                  </a:cxn>
                  <a:cxn ang="0">
                    <a:pos x="1486" y="402"/>
                  </a:cxn>
                  <a:cxn ang="0">
                    <a:pos x="1418" y="408"/>
                  </a:cxn>
                  <a:cxn ang="0">
                    <a:pos x="0" y="408"/>
                  </a:cxn>
                  <a:cxn ang="0">
                    <a:pos x="0" y="0"/>
                  </a:cxn>
                  <a:cxn ang="0">
                    <a:pos x="1832" y="0"/>
                  </a:cxn>
                  <a:cxn ang="0">
                    <a:pos x="1832" y="32"/>
                  </a:cxn>
                  <a:cxn ang="0">
                    <a:pos x="1832" y="32"/>
                  </a:cxn>
                </a:cxnLst>
                <a:rect l="0" t="0" r="r" b="b"/>
                <a:pathLst>
                  <a:path w="1832" h="408">
                    <a:moveTo>
                      <a:pt x="1832" y="32"/>
                    </a:moveTo>
                    <a:lnTo>
                      <a:pt x="1830" y="66"/>
                    </a:lnTo>
                    <a:lnTo>
                      <a:pt x="1814" y="128"/>
                    </a:lnTo>
                    <a:lnTo>
                      <a:pt x="1788" y="188"/>
                    </a:lnTo>
                    <a:lnTo>
                      <a:pt x="1754" y="240"/>
                    </a:lnTo>
                    <a:lnTo>
                      <a:pt x="1712" y="288"/>
                    </a:lnTo>
                    <a:lnTo>
                      <a:pt x="1664" y="330"/>
                    </a:lnTo>
                    <a:lnTo>
                      <a:pt x="1610" y="362"/>
                    </a:lnTo>
                    <a:lnTo>
                      <a:pt x="1550" y="388"/>
                    </a:lnTo>
                    <a:lnTo>
                      <a:pt x="1486" y="402"/>
                    </a:lnTo>
                    <a:lnTo>
                      <a:pt x="1418" y="408"/>
                    </a:lnTo>
                    <a:lnTo>
                      <a:pt x="0" y="408"/>
                    </a:lnTo>
                    <a:lnTo>
                      <a:pt x="0" y="0"/>
                    </a:lnTo>
                    <a:lnTo>
                      <a:pt x="1832" y="0"/>
                    </a:lnTo>
                    <a:lnTo>
                      <a:pt x="1832" y="32"/>
                    </a:lnTo>
                    <a:lnTo>
                      <a:pt x="1832" y="32"/>
                    </a:lnTo>
                    <a:close/>
                  </a:path>
                </a:pathLst>
              </a:custGeom>
              <a:solidFill>
                <a:srgbClr val="98B5B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bs-Latn-BA"/>
              </a:p>
            </p:txBody>
          </p:sp>
          <p:sp>
            <p:nvSpPr>
              <p:cNvPr id="80908" name="Freeform 12"/>
              <p:cNvSpPr>
                <a:spLocks/>
              </p:cNvSpPr>
              <p:nvPr/>
            </p:nvSpPr>
            <p:spPr bwMode="gray">
              <a:xfrm>
                <a:off x="3810" y="3058"/>
                <a:ext cx="288" cy="334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284" y="52"/>
                  </a:cxn>
                  <a:cxn ang="0">
                    <a:pos x="272" y="98"/>
                  </a:cxn>
                  <a:cxn ang="0">
                    <a:pos x="254" y="140"/>
                  </a:cxn>
                  <a:cxn ang="0">
                    <a:pos x="230" y="176"/>
                  </a:cxn>
                  <a:cxn ang="0">
                    <a:pos x="204" y="208"/>
                  </a:cxn>
                  <a:cxn ang="0">
                    <a:pos x="174" y="238"/>
                  </a:cxn>
                  <a:cxn ang="0">
                    <a:pos x="144" y="262"/>
                  </a:cxn>
                  <a:cxn ang="0">
                    <a:pos x="112" y="282"/>
                  </a:cxn>
                  <a:cxn ang="0">
                    <a:pos x="84" y="298"/>
                  </a:cxn>
                  <a:cxn ang="0">
                    <a:pos x="56" y="312"/>
                  </a:cxn>
                  <a:cxn ang="0">
                    <a:pos x="34" y="322"/>
                  </a:cxn>
                  <a:cxn ang="0">
                    <a:pos x="16" y="328"/>
                  </a:cxn>
                  <a:cxn ang="0">
                    <a:pos x="4" y="332"/>
                  </a:cxn>
                  <a:cxn ang="0">
                    <a:pos x="0" y="334"/>
                  </a:cxn>
                  <a:cxn ang="0">
                    <a:pos x="4" y="332"/>
                  </a:cxn>
                  <a:cxn ang="0">
                    <a:pos x="16" y="326"/>
                  </a:cxn>
                  <a:cxn ang="0">
                    <a:pos x="34" y="318"/>
                  </a:cxn>
                  <a:cxn ang="0">
                    <a:pos x="56" y="304"/>
                  </a:cxn>
                  <a:cxn ang="0">
                    <a:pos x="84" y="288"/>
                  </a:cxn>
                  <a:cxn ang="0">
                    <a:pos x="112" y="266"/>
                  </a:cxn>
                  <a:cxn ang="0">
                    <a:pos x="142" y="242"/>
                  </a:cxn>
                  <a:cxn ang="0">
                    <a:pos x="170" y="212"/>
                  </a:cxn>
                  <a:cxn ang="0">
                    <a:pos x="196" y="180"/>
                  </a:cxn>
                  <a:cxn ang="0">
                    <a:pos x="220" y="142"/>
                  </a:cxn>
                  <a:cxn ang="0">
                    <a:pos x="238" y="100"/>
                  </a:cxn>
                  <a:cxn ang="0">
                    <a:pos x="250" y="54"/>
                  </a:cxn>
                  <a:cxn ang="0">
                    <a:pos x="254" y="2"/>
                  </a:cxn>
                  <a:cxn ang="0">
                    <a:pos x="288" y="0"/>
                  </a:cxn>
                </a:cxnLst>
                <a:rect l="0" t="0" r="r" b="b"/>
                <a:pathLst>
                  <a:path w="288" h="334">
                    <a:moveTo>
                      <a:pt x="288" y="0"/>
                    </a:moveTo>
                    <a:lnTo>
                      <a:pt x="284" y="52"/>
                    </a:lnTo>
                    <a:lnTo>
                      <a:pt x="272" y="98"/>
                    </a:lnTo>
                    <a:lnTo>
                      <a:pt x="254" y="140"/>
                    </a:lnTo>
                    <a:lnTo>
                      <a:pt x="230" y="176"/>
                    </a:lnTo>
                    <a:lnTo>
                      <a:pt x="204" y="208"/>
                    </a:lnTo>
                    <a:lnTo>
                      <a:pt x="174" y="238"/>
                    </a:lnTo>
                    <a:lnTo>
                      <a:pt x="144" y="262"/>
                    </a:lnTo>
                    <a:lnTo>
                      <a:pt x="112" y="282"/>
                    </a:lnTo>
                    <a:lnTo>
                      <a:pt x="84" y="298"/>
                    </a:lnTo>
                    <a:lnTo>
                      <a:pt x="56" y="312"/>
                    </a:lnTo>
                    <a:lnTo>
                      <a:pt x="34" y="322"/>
                    </a:lnTo>
                    <a:lnTo>
                      <a:pt x="16" y="328"/>
                    </a:lnTo>
                    <a:lnTo>
                      <a:pt x="4" y="332"/>
                    </a:lnTo>
                    <a:lnTo>
                      <a:pt x="0" y="334"/>
                    </a:lnTo>
                    <a:lnTo>
                      <a:pt x="4" y="332"/>
                    </a:lnTo>
                    <a:lnTo>
                      <a:pt x="16" y="326"/>
                    </a:lnTo>
                    <a:lnTo>
                      <a:pt x="34" y="318"/>
                    </a:lnTo>
                    <a:lnTo>
                      <a:pt x="56" y="304"/>
                    </a:lnTo>
                    <a:lnTo>
                      <a:pt x="84" y="288"/>
                    </a:lnTo>
                    <a:lnTo>
                      <a:pt x="112" y="266"/>
                    </a:lnTo>
                    <a:lnTo>
                      <a:pt x="142" y="242"/>
                    </a:lnTo>
                    <a:lnTo>
                      <a:pt x="170" y="212"/>
                    </a:lnTo>
                    <a:lnTo>
                      <a:pt x="196" y="180"/>
                    </a:lnTo>
                    <a:lnTo>
                      <a:pt x="220" y="142"/>
                    </a:lnTo>
                    <a:lnTo>
                      <a:pt x="238" y="100"/>
                    </a:lnTo>
                    <a:lnTo>
                      <a:pt x="250" y="54"/>
                    </a:lnTo>
                    <a:lnTo>
                      <a:pt x="254" y="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>
                  <a:alpha val="49001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bs-Latn-BA"/>
              </a:p>
            </p:txBody>
          </p:sp>
        </p:grpSp>
      </p:grpSp>
      <p:grpSp>
        <p:nvGrpSpPr>
          <p:cNvPr id="80909" name="Group 13"/>
          <p:cNvGrpSpPr>
            <a:grpSpLocks/>
          </p:cNvGrpSpPr>
          <p:nvPr/>
        </p:nvGrpSpPr>
        <p:grpSpPr bwMode="auto">
          <a:xfrm rot="16200000">
            <a:off x="4313238" y="2686050"/>
            <a:ext cx="1270000" cy="1308100"/>
            <a:chOff x="2789" y="1625"/>
            <a:chExt cx="907" cy="907"/>
          </a:xfrm>
        </p:grpSpPr>
        <p:sp>
          <p:nvSpPr>
            <p:cNvPr id="80910" name="Oval 14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80911" name="Oval 15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80912" name="Oval 16"/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bs-Latn-BA"/>
            </a:p>
          </p:txBody>
        </p:sp>
        <p:sp>
          <p:nvSpPr>
            <p:cNvPr id="80913" name="Oval 17"/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bs-Latn-BA"/>
            </a:p>
          </p:txBody>
        </p:sp>
        <p:sp>
          <p:nvSpPr>
            <p:cNvPr id="80914" name="Oval 18"/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bs-Latn-BA"/>
            </a:p>
          </p:txBody>
        </p:sp>
        <p:grpSp>
          <p:nvGrpSpPr>
            <p:cNvPr id="80915" name="Group 19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80916" name="Oval 20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bs-Latn-BA"/>
              </a:p>
            </p:txBody>
          </p:sp>
          <p:sp>
            <p:nvSpPr>
              <p:cNvPr id="80917" name="Oval 21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bs-Latn-BA"/>
              </a:p>
            </p:txBody>
          </p:sp>
          <p:sp>
            <p:nvSpPr>
              <p:cNvPr id="80918" name="Oval 22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bs-Latn-BA"/>
              </a:p>
            </p:txBody>
          </p:sp>
          <p:sp>
            <p:nvSpPr>
              <p:cNvPr id="80919" name="Oval 23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r>
                  <a:rPr lang="bs-Latn-BA" dirty="0" smtClean="0"/>
                  <a:t>    </a:t>
                </a:r>
                <a:endParaRPr lang="bs-Latn-BA" dirty="0"/>
              </a:p>
            </p:txBody>
          </p:sp>
        </p:grpSp>
      </p:grpSp>
      <p:grpSp>
        <p:nvGrpSpPr>
          <p:cNvPr id="80920" name="Group 24"/>
          <p:cNvGrpSpPr>
            <a:grpSpLocks/>
          </p:cNvGrpSpPr>
          <p:nvPr/>
        </p:nvGrpSpPr>
        <p:grpSpPr bwMode="auto">
          <a:xfrm rot="3877067">
            <a:off x="6426994" y="4377531"/>
            <a:ext cx="2273300" cy="858838"/>
            <a:chOff x="2290" y="2725"/>
            <a:chExt cx="1832" cy="713"/>
          </a:xfrm>
        </p:grpSpPr>
        <p:grpSp>
          <p:nvGrpSpPr>
            <p:cNvPr id="80921" name="Group 25"/>
            <p:cNvGrpSpPr>
              <a:grpSpLocks/>
            </p:cNvGrpSpPr>
            <p:nvPr/>
          </p:nvGrpSpPr>
          <p:grpSpPr bwMode="auto">
            <a:xfrm>
              <a:off x="2290" y="3030"/>
              <a:ext cx="1832" cy="408"/>
              <a:chOff x="2290" y="3030"/>
              <a:chExt cx="1832" cy="408"/>
            </a:xfrm>
          </p:grpSpPr>
          <p:sp>
            <p:nvSpPr>
              <p:cNvPr id="80922" name="Freeform 26"/>
              <p:cNvSpPr>
                <a:spLocks/>
              </p:cNvSpPr>
              <p:nvPr/>
            </p:nvSpPr>
            <p:spPr bwMode="gray">
              <a:xfrm>
                <a:off x="2290" y="3030"/>
                <a:ext cx="1832" cy="408"/>
              </a:xfrm>
              <a:custGeom>
                <a:avLst/>
                <a:gdLst/>
                <a:ahLst/>
                <a:cxnLst>
                  <a:cxn ang="0">
                    <a:pos x="1832" y="32"/>
                  </a:cxn>
                  <a:cxn ang="0">
                    <a:pos x="1830" y="66"/>
                  </a:cxn>
                  <a:cxn ang="0">
                    <a:pos x="1814" y="128"/>
                  </a:cxn>
                  <a:cxn ang="0">
                    <a:pos x="1788" y="188"/>
                  </a:cxn>
                  <a:cxn ang="0">
                    <a:pos x="1754" y="240"/>
                  </a:cxn>
                  <a:cxn ang="0">
                    <a:pos x="1712" y="288"/>
                  </a:cxn>
                  <a:cxn ang="0">
                    <a:pos x="1664" y="330"/>
                  </a:cxn>
                  <a:cxn ang="0">
                    <a:pos x="1610" y="362"/>
                  </a:cxn>
                  <a:cxn ang="0">
                    <a:pos x="1550" y="388"/>
                  </a:cxn>
                  <a:cxn ang="0">
                    <a:pos x="1486" y="402"/>
                  </a:cxn>
                  <a:cxn ang="0">
                    <a:pos x="1418" y="408"/>
                  </a:cxn>
                  <a:cxn ang="0">
                    <a:pos x="0" y="408"/>
                  </a:cxn>
                  <a:cxn ang="0">
                    <a:pos x="0" y="0"/>
                  </a:cxn>
                  <a:cxn ang="0">
                    <a:pos x="1832" y="0"/>
                  </a:cxn>
                  <a:cxn ang="0">
                    <a:pos x="1832" y="32"/>
                  </a:cxn>
                  <a:cxn ang="0">
                    <a:pos x="1832" y="32"/>
                  </a:cxn>
                </a:cxnLst>
                <a:rect l="0" t="0" r="r" b="b"/>
                <a:pathLst>
                  <a:path w="1832" h="408">
                    <a:moveTo>
                      <a:pt x="1832" y="32"/>
                    </a:moveTo>
                    <a:lnTo>
                      <a:pt x="1830" y="66"/>
                    </a:lnTo>
                    <a:lnTo>
                      <a:pt x="1814" y="128"/>
                    </a:lnTo>
                    <a:lnTo>
                      <a:pt x="1788" y="188"/>
                    </a:lnTo>
                    <a:lnTo>
                      <a:pt x="1754" y="240"/>
                    </a:lnTo>
                    <a:lnTo>
                      <a:pt x="1712" y="288"/>
                    </a:lnTo>
                    <a:lnTo>
                      <a:pt x="1664" y="330"/>
                    </a:lnTo>
                    <a:lnTo>
                      <a:pt x="1610" y="362"/>
                    </a:lnTo>
                    <a:lnTo>
                      <a:pt x="1550" y="388"/>
                    </a:lnTo>
                    <a:lnTo>
                      <a:pt x="1486" y="402"/>
                    </a:lnTo>
                    <a:lnTo>
                      <a:pt x="1418" y="408"/>
                    </a:lnTo>
                    <a:lnTo>
                      <a:pt x="0" y="408"/>
                    </a:lnTo>
                    <a:lnTo>
                      <a:pt x="0" y="0"/>
                    </a:lnTo>
                    <a:lnTo>
                      <a:pt x="1832" y="0"/>
                    </a:lnTo>
                    <a:lnTo>
                      <a:pt x="1832" y="32"/>
                    </a:lnTo>
                    <a:lnTo>
                      <a:pt x="1832" y="32"/>
                    </a:lnTo>
                    <a:close/>
                  </a:path>
                </a:pathLst>
              </a:custGeom>
              <a:solidFill>
                <a:srgbClr val="0066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bs-Latn-BA"/>
              </a:p>
            </p:txBody>
          </p:sp>
          <p:sp>
            <p:nvSpPr>
              <p:cNvPr id="80923" name="Freeform 27"/>
              <p:cNvSpPr>
                <a:spLocks/>
              </p:cNvSpPr>
              <p:nvPr/>
            </p:nvSpPr>
            <p:spPr bwMode="gray">
              <a:xfrm>
                <a:off x="3810" y="3058"/>
                <a:ext cx="288" cy="334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284" y="52"/>
                  </a:cxn>
                  <a:cxn ang="0">
                    <a:pos x="272" y="98"/>
                  </a:cxn>
                  <a:cxn ang="0">
                    <a:pos x="254" y="140"/>
                  </a:cxn>
                  <a:cxn ang="0">
                    <a:pos x="230" y="176"/>
                  </a:cxn>
                  <a:cxn ang="0">
                    <a:pos x="204" y="208"/>
                  </a:cxn>
                  <a:cxn ang="0">
                    <a:pos x="174" y="238"/>
                  </a:cxn>
                  <a:cxn ang="0">
                    <a:pos x="144" y="262"/>
                  </a:cxn>
                  <a:cxn ang="0">
                    <a:pos x="112" y="282"/>
                  </a:cxn>
                  <a:cxn ang="0">
                    <a:pos x="84" y="298"/>
                  </a:cxn>
                  <a:cxn ang="0">
                    <a:pos x="56" y="312"/>
                  </a:cxn>
                  <a:cxn ang="0">
                    <a:pos x="34" y="322"/>
                  </a:cxn>
                  <a:cxn ang="0">
                    <a:pos x="16" y="328"/>
                  </a:cxn>
                  <a:cxn ang="0">
                    <a:pos x="4" y="332"/>
                  </a:cxn>
                  <a:cxn ang="0">
                    <a:pos x="0" y="334"/>
                  </a:cxn>
                  <a:cxn ang="0">
                    <a:pos x="4" y="332"/>
                  </a:cxn>
                  <a:cxn ang="0">
                    <a:pos x="16" y="326"/>
                  </a:cxn>
                  <a:cxn ang="0">
                    <a:pos x="34" y="318"/>
                  </a:cxn>
                  <a:cxn ang="0">
                    <a:pos x="56" y="304"/>
                  </a:cxn>
                  <a:cxn ang="0">
                    <a:pos x="84" y="288"/>
                  </a:cxn>
                  <a:cxn ang="0">
                    <a:pos x="112" y="266"/>
                  </a:cxn>
                  <a:cxn ang="0">
                    <a:pos x="142" y="242"/>
                  </a:cxn>
                  <a:cxn ang="0">
                    <a:pos x="170" y="212"/>
                  </a:cxn>
                  <a:cxn ang="0">
                    <a:pos x="196" y="180"/>
                  </a:cxn>
                  <a:cxn ang="0">
                    <a:pos x="220" y="142"/>
                  </a:cxn>
                  <a:cxn ang="0">
                    <a:pos x="238" y="100"/>
                  </a:cxn>
                  <a:cxn ang="0">
                    <a:pos x="250" y="54"/>
                  </a:cxn>
                  <a:cxn ang="0">
                    <a:pos x="254" y="2"/>
                  </a:cxn>
                  <a:cxn ang="0">
                    <a:pos x="288" y="0"/>
                  </a:cxn>
                </a:cxnLst>
                <a:rect l="0" t="0" r="r" b="b"/>
                <a:pathLst>
                  <a:path w="288" h="334">
                    <a:moveTo>
                      <a:pt x="288" y="0"/>
                    </a:moveTo>
                    <a:lnTo>
                      <a:pt x="284" y="52"/>
                    </a:lnTo>
                    <a:lnTo>
                      <a:pt x="272" y="98"/>
                    </a:lnTo>
                    <a:lnTo>
                      <a:pt x="254" y="140"/>
                    </a:lnTo>
                    <a:lnTo>
                      <a:pt x="230" y="176"/>
                    </a:lnTo>
                    <a:lnTo>
                      <a:pt x="204" y="208"/>
                    </a:lnTo>
                    <a:lnTo>
                      <a:pt x="174" y="238"/>
                    </a:lnTo>
                    <a:lnTo>
                      <a:pt x="144" y="262"/>
                    </a:lnTo>
                    <a:lnTo>
                      <a:pt x="112" y="282"/>
                    </a:lnTo>
                    <a:lnTo>
                      <a:pt x="84" y="298"/>
                    </a:lnTo>
                    <a:lnTo>
                      <a:pt x="56" y="312"/>
                    </a:lnTo>
                    <a:lnTo>
                      <a:pt x="34" y="322"/>
                    </a:lnTo>
                    <a:lnTo>
                      <a:pt x="16" y="328"/>
                    </a:lnTo>
                    <a:lnTo>
                      <a:pt x="4" y="332"/>
                    </a:lnTo>
                    <a:lnTo>
                      <a:pt x="0" y="334"/>
                    </a:lnTo>
                    <a:lnTo>
                      <a:pt x="4" y="332"/>
                    </a:lnTo>
                    <a:lnTo>
                      <a:pt x="16" y="326"/>
                    </a:lnTo>
                    <a:lnTo>
                      <a:pt x="34" y="318"/>
                    </a:lnTo>
                    <a:lnTo>
                      <a:pt x="56" y="304"/>
                    </a:lnTo>
                    <a:lnTo>
                      <a:pt x="84" y="288"/>
                    </a:lnTo>
                    <a:lnTo>
                      <a:pt x="112" y="266"/>
                    </a:lnTo>
                    <a:lnTo>
                      <a:pt x="142" y="242"/>
                    </a:lnTo>
                    <a:lnTo>
                      <a:pt x="170" y="212"/>
                    </a:lnTo>
                    <a:lnTo>
                      <a:pt x="196" y="180"/>
                    </a:lnTo>
                    <a:lnTo>
                      <a:pt x="220" y="142"/>
                    </a:lnTo>
                    <a:lnTo>
                      <a:pt x="238" y="100"/>
                    </a:lnTo>
                    <a:lnTo>
                      <a:pt x="250" y="54"/>
                    </a:lnTo>
                    <a:lnTo>
                      <a:pt x="254" y="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>
                  <a:alpha val="49001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bs-Latn-BA"/>
              </a:p>
            </p:txBody>
          </p:sp>
        </p:grpSp>
        <p:grpSp>
          <p:nvGrpSpPr>
            <p:cNvPr id="80924" name="Group 28"/>
            <p:cNvGrpSpPr>
              <a:grpSpLocks/>
            </p:cNvGrpSpPr>
            <p:nvPr/>
          </p:nvGrpSpPr>
          <p:grpSpPr bwMode="auto">
            <a:xfrm flipV="1">
              <a:off x="2290" y="2725"/>
              <a:ext cx="1406" cy="313"/>
              <a:chOff x="2290" y="3030"/>
              <a:chExt cx="1832" cy="408"/>
            </a:xfrm>
          </p:grpSpPr>
          <p:sp>
            <p:nvSpPr>
              <p:cNvPr id="80925" name="Freeform 29"/>
              <p:cNvSpPr>
                <a:spLocks/>
              </p:cNvSpPr>
              <p:nvPr/>
            </p:nvSpPr>
            <p:spPr bwMode="gray">
              <a:xfrm>
                <a:off x="2290" y="3030"/>
                <a:ext cx="1832" cy="408"/>
              </a:xfrm>
              <a:custGeom>
                <a:avLst/>
                <a:gdLst/>
                <a:ahLst/>
                <a:cxnLst>
                  <a:cxn ang="0">
                    <a:pos x="1832" y="32"/>
                  </a:cxn>
                  <a:cxn ang="0">
                    <a:pos x="1830" y="66"/>
                  </a:cxn>
                  <a:cxn ang="0">
                    <a:pos x="1814" y="128"/>
                  </a:cxn>
                  <a:cxn ang="0">
                    <a:pos x="1788" y="188"/>
                  </a:cxn>
                  <a:cxn ang="0">
                    <a:pos x="1754" y="240"/>
                  </a:cxn>
                  <a:cxn ang="0">
                    <a:pos x="1712" y="288"/>
                  </a:cxn>
                  <a:cxn ang="0">
                    <a:pos x="1664" y="330"/>
                  </a:cxn>
                  <a:cxn ang="0">
                    <a:pos x="1610" y="362"/>
                  </a:cxn>
                  <a:cxn ang="0">
                    <a:pos x="1550" y="388"/>
                  </a:cxn>
                  <a:cxn ang="0">
                    <a:pos x="1486" y="402"/>
                  </a:cxn>
                  <a:cxn ang="0">
                    <a:pos x="1418" y="408"/>
                  </a:cxn>
                  <a:cxn ang="0">
                    <a:pos x="0" y="408"/>
                  </a:cxn>
                  <a:cxn ang="0">
                    <a:pos x="0" y="0"/>
                  </a:cxn>
                  <a:cxn ang="0">
                    <a:pos x="1832" y="0"/>
                  </a:cxn>
                  <a:cxn ang="0">
                    <a:pos x="1832" y="32"/>
                  </a:cxn>
                  <a:cxn ang="0">
                    <a:pos x="1832" y="32"/>
                  </a:cxn>
                </a:cxnLst>
                <a:rect l="0" t="0" r="r" b="b"/>
                <a:pathLst>
                  <a:path w="1832" h="408">
                    <a:moveTo>
                      <a:pt x="1832" y="32"/>
                    </a:moveTo>
                    <a:lnTo>
                      <a:pt x="1830" y="66"/>
                    </a:lnTo>
                    <a:lnTo>
                      <a:pt x="1814" y="128"/>
                    </a:lnTo>
                    <a:lnTo>
                      <a:pt x="1788" y="188"/>
                    </a:lnTo>
                    <a:lnTo>
                      <a:pt x="1754" y="240"/>
                    </a:lnTo>
                    <a:lnTo>
                      <a:pt x="1712" y="288"/>
                    </a:lnTo>
                    <a:lnTo>
                      <a:pt x="1664" y="330"/>
                    </a:lnTo>
                    <a:lnTo>
                      <a:pt x="1610" y="362"/>
                    </a:lnTo>
                    <a:lnTo>
                      <a:pt x="1550" y="388"/>
                    </a:lnTo>
                    <a:lnTo>
                      <a:pt x="1486" y="402"/>
                    </a:lnTo>
                    <a:lnTo>
                      <a:pt x="1418" y="408"/>
                    </a:lnTo>
                    <a:lnTo>
                      <a:pt x="0" y="408"/>
                    </a:lnTo>
                    <a:lnTo>
                      <a:pt x="0" y="0"/>
                    </a:lnTo>
                    <a:lnTo>
                      <a:pt x="1832" y="0"/>
                    </a:lnTo>
                    <a:lnTo>
                      <a:pt x="1832" y="32"/>
                    </a:lnTo>
                    <a:lnTo>
                      <a:pt x="1832" y="32"/>
                    </a:lnTo>
                    <a:close/>
                  </a:path>
                </a:pathLst>
              </a:custGeom>
              <a:solidFill>
                <a:srgbClr val="6699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bs-Latn-BA"/>
              </a:p>
            </p:txBody>
          </p:sp>
          <p:sp>
            <p:nvSpPr>
              <p:cNvPr id="80926" name="Freeform 30"/>
              <p:cNvSpPr>
                <a:spLocks/>
              </p:cNvSpPr>
              <p:nvPr/>
            </p:nvSpPr>
            <p:spPr bwMode="gray">
              <a:xfrm>
                <a:off x="3810" y="3058"/>
                <a:ext cx="288" cy="334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284" y="52"/>
                  </a:cxn>
                  <a:cxn ang="0">
                    <a:pos x="272" y="98"/>
                  </a:cxn>
                  <a:cxn ang="0">
                    <a:pos x="254" y="140"/>
                  </a:cxn>
                  <a:cxn ang="0">
                    <a:pos x="230" y="176"/>
                  </a:cxn>
                  <a:cxn ang="0">
                    <a:pos x="204" y="208"/>
                  </a:cxn>
                  <a:cxn ang="0">
                    <a:pos x="174" y="238"/>
                  </a:cxn>
                  <a:cxn ang="0">
                    <a:pos x="144" y="262"/>
                  </a:cxn>
                  <a:cxn ang="0">
                    <a:pos x="112" y="282"/>
                  </a:cxn>
                  <a:cxn ang="0">
                    <a:pos x="84" y="298"/>
                  </a:cxn>
                  <a:cxn ang="0">
                    <a:pos x="56" y="312"/>
                  </a:cxn>
                  <a:cxn ang="0">
                    <a:pos x="34" y="322"/>
                  </a:cxn>
                  <a:cxn ang="0">
                    <a:pos x="16" y="328"/>
                  </a:cxn>
                  <a:cxn ang="0">
                    <a:pos x="4" y="332"/>
                  </a:cxn>
                  <a:cxn ang="0">
                    <a:pos x="0" y="334"/>
                  </a:cxn>
                  <a:cxn ang="0">
                    <a:pos x="4" y="332"/>
                  </a:cxn>
                  <a:cxn ang="0">
                    <a:pos x="16" y="326"/>
                  </a:cxn>
                  <a:cxn ang="0">
                    <a:pos x="34" y="318"/>
                  </a:cxn>
                  <a:cxn ang="0">
                    <a:pos x="56" y="304"/>
                  </a:cxn>
                  <a:cxn ang="0">
                    <a:pos x="84" y="288"/>
                  </a:cxn>
                  <a:cxn ang="0">
                    <a:pos x="112" y="266"/>
                  </a:cxn>
                  <a:cxn ang="0">
                    <a:pos x="142" y="242"/>
                  </a:cxn>
                  <a:cxn ang="0">
                    <a:pos x="170" y="212"/>
                  </a:cxn>
                  <a:cxn ang="0">
                    <a:pos x="196" y="180"/>
                  </a:cxn>
                  <a:cxn ang="0">
                    <a:pos x="220" y="142"/>
                  </a:cxn>
                  <a:cxn ang="0">
                    <a:pos x="238" y="100"/>
                  </a:cxn>
                  <a:cxn ang="0">
                    <a:pos x="250" y="54"/>
                  </a:cxn>
                  <a:cxn ang="0">
                    <a:pos x="254" y="2"/>
                  </a:cxn>
                  <a:cxn ang="0">
                    <a:pos x="288" y="0"/>
                  </a:cxn>
                </a:cxnLst>
                <a:rect l="0" t="0" r="r" b="b"/>
                <a:pathLst>
                  <a:path w="288" h="334">
                    <a:moveTo>
                      <a:pt x="288" y="0"/>
                    </a:moveTo>
                    <a:lnTo>
                      <a:pt x="284" y="52"/>
                    </a:lnTo>
                    <a:lnTo>
                      <a:pt x="272" y="98"/>
                    </a:lnTo>
                    <a:lnTo>
                      <a:pt x="254" y="140"/>
                    </a:lnTo>
                    <a:lnTo>
                      <a:pt x="230" y="176"/>
                    </a:lnTo>
                    <a:lnTo>
                      <a:pt x="204" y="208"/>
                    </a:lnTo>
                    <a:lnTo>
                      <a:pt x="174" y="238"/>
                    </a:lnTo>
                    <a:lnTo>
                      <a:pt x="144" y="262"/>
                    </a:lnTo>
                    <a:lnTo>
                      <a:pt x="112" y="282"/>
                    </a:lnTo>
                    <a:lnTo>
                      <a:pt x="84" y="298"/>
                    </a:lnTo>
                    <a:lnTo>
                      <a:pt x="56" y="312"/>
                    </a:lnTo>
                    <a:lnTo>
                      <a:pt x="34" y="322"/>
                    </a:lnTo>
                    <a:lnTo>
                      <a:pt x="16" y="328"/>
                    </a:lnTo>
                    <a:lnTo>
                      <a:pt x="4" y="332"/>
                    </a:lnTo>
                    <a:lnTo>
                      <a:pt x="0" y="334"/>
                    </a:lnTo>
                    <a:lnTo>
                      <a:pt x="4" y="332"/>
                    </a:lnTo>
                    <a:lnTo>
                      <a:pt x="16" y="326"/>
                    </a:lnTo>
                    <a:lnTo>
                      <a:pt x="34" y="318"/>
                    </a:lnTo>
                    <a:lnTo>
                      <a:pt x="56" y="304"/>
                    </a:lnTo>
                    <a:lnTo>
                      <a:pt x="84" y="288"/>
                    </a:lnTo>
                    <a:lnTo>
                      <a:pt x="112" y="266"/>
                    </a:lnTo>
                    <a:lnTo>
                      <a:pt x="142" y="242"/>
                    </a:lnTo>
                    <a:lnTo>
                      <a:pt x="170" y="212"/>
                    </a:lnTo>
                    <a:lnTo>
                      <a:pt x="196" y="180"/>
                    </a:lnTo>
                    <a:lnTo>
                      <a:pt x="220" y="142"/>
                    </a:lnTo>
                    <a:lnTo>
                      <a:pt x="238" y="100"/>
                    </a:lnTo>
                    <a:lnTo>
                      <a:pt x="250" y="54"/>
                    </a:lnTo>
                    <a:lnTo>
                      <a:pt x="254" y="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>
                  <a:alpha val="49001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bs-Latn-BA"/>
              </a:p>
            </p:txBody>
          </p:sp>
        </p:grpSp>
      </p:grpSp>
      <p:sp>
        <p:nvSpPr>
          <p:cNvPr id="80927" name="Oval 31"/>
          <p:cNvSpPr>
            <a:spLocks noChangeArrowheads="1"/>
          </p:cNvSpPr>
          <p:nvPr/>
        </p:nvSpPr>
        <p:spPr bwMode="gray">
          <a:xfrm>
            <a:off x="6089650" y="2541588"/>
            <a:ext cx="1524000" cy="1568450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tint val="0"/>
                  <a:invGamma/>
                </a:srgbClr>
              </a:gs>
              <a:gs pos="50000">
                <a:srgbClr val="3399FF"/>
              </a:gs>
              <a:gs pos="100000">
                <a:srgbClr val="3399FF">
                  <a:gamma/>
                  <a:tint val="0"/>
                  <a:invGamma/>
                </a:srgb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bs-Latn-BA"/>
          </a:p>
        </p:txBody>
      </p:sp>
      <p:sp>
        <p:nvSpPr>
          <p:cNvPr id="80928" name="Oval 32"/>
          <p:cNvSpPr>
            <a:spLocks noChangeArrowheads="1"/>
          </p:cNvSpPr>
          <p:nvPr/>
        </p:nvSpPr>
        <p:spPr bwMode="gray">
          <a:xfrm>
            <a:off x="6089650" y="2541588"/>
            <a:ext cx="1524000" cy="1568450"/>
          </a:xfrm>
          <a:prstGeom prst="ellipse">
            <a:avLst/>
          </a:prstGeom>
          <a:gradFill rotWithShape="1">
            <a:gsLst>
              <a:gs pos="0">
                <a:srgbClr val="3399FF">
                  <a:alpha val="32001"/>
                </a:srgbClr>
              </a:gs>
              <a:gs pos="100000">
                <a:srgbClr val="3399FF">
                  <a:gamma/>
                  <a:shade val="0"/>
                  <a:invGamma/>
                  <a:alpha val="89999"/>
                </a:srgb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bs-Latn-BA"/>
          </a:p>
        </p:txBody>
      </p:sp>
      <p:sp>
        <p:nvSpPr>
          <p:cNvPr id="80929" name="Oval 33"/>
          <p:cNvSpPr>
            <a:spLocks noChangeArrowheads="1"/>
          </p:cNvSpPr>
          <p:nvPr/>
        </p:nvSpPr>
        <p:spPr bwMode="gray">
          <a:xfrm>
            <a:off x="6191250" y="2644775"/>
            <a:ext cx="1323975" cy="1362075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shade val="54118"/>
                  <a:invGamma/>
                </a:srgbClr>
              </a:gs>
              <a:gs pos="50000">
                <a:srgbClr val="3399FF"/>
              </a:gs>
              <a:gs pos="100000">
                <a:srgbClr val="3399FF">
                  <a:gamma/>
                  <a:shade val="54118"/>
                  <a:invGamma/>
                </a:srgb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bs-Latn-BA"/>
          </a:p>
        </p:txBody>
      </p:sp>
      <p:sp>
        <p:nvSpPr>
          <p:cNvPr id="80930" name="Oval 34"/>
          <p:cNvSpPr>
            <a:spLocks noChangeArrowheads="1"/>
          </p:cNvSpPr>
          <p:nvPr/>
        </p:nvSpPr>
        <p:spPr bwMode="gray">
          <a:xfrm>
            <a:off x="6192838" y="2647950"/>
            <a:ext cx="1323975" cy="1362075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shade val="63529"/>
                  <a:invGamma/>
                </a:srgbClr>
              </a:gs>
              <a:gs pos="100000">
                <a:srgbClr val="3399FF">
                  <a:alpha val="0"/>
                </a:srgb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bs-Latn-BA"/>
          </a:p>
        </p:txBody>
      </p:sp>
      <p:sp>
        <p:nvSpPr>
          <p:cNvPr id="80931" name="Oval 35"/>
          <p:cNvSpPr>
            <a:spLocks noChangeArrowheads="1"/>
          </p:cNvSpPr>
          <p:nvPr/>
        </p:nvSpPr>
        <p:spPr bwMode="gray">
          <a:xfrm>
            <a:off x="6256338" y="2713038"/>
            <a:ext cx="1192212" cy="1225550"/>
          </a:xfrm>
          <a:prstGeom prst="ellipse">
            <a:avLst/>
          </a:prstGeom>
          <a:solidFill>
            <a:srgbClr val="000000"/>
          </a:soli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bs-Latn-BA"/>
          </a:p>
        </p:txBody>
      </p:sp>
      <p:grpSp>
        <p:nvGrpSpPr>
          <p:cNvPr id="80932" name="Group 36"/>
          <p:cNvGrpSpPr>
            <a:grpSpLocks/>
          </p:cNvGrpSpPr>
          <p:nvPr/>
        </p:nvGrpSpPr>
        <p:grpSpPr bwMode="auto">
          <a:xfrm rot="16200000">
            <a:off x="6275388" y="2732088"/>
            <a:ext cx="1155700" cy="1189037"/>
            <a:chOff x="4166" y="1706"/>
            <a:chExt cx="1252" cy="1252"/>
          </a:xfrm>
        </p:grpSpPr>
        <p:sp>
          <p:nvSpPr>
            <p:cNvPr id="80933" name="Oval 37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bs-Latn-BA"/>
            </a:p>
          </p:txBody>
        </p:sp>
        <p:sp>
          <p:nvSpPr>
            <p:cNvPr id="80934" name="Oval 38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bs-Latn-BA"/>
            </a:p>
          </p:txBody>
        </p:sp>
        <p:sp>
          <p:nvSpPr>
            <p:cNvPr id="80935" name="Oval 39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bs-Latn-BA"/>
            </a:p>
          </p:txBody>
        </p:sp>
        <p:sp>
          <p:nvSpPr>
            <p:cNvPr id="80936" name="Oval 40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r>
                <a:rPr lang="bs-Latn-BA" sz="2800" dirty="0" smtClean="0"/>
                <a:t>    </a:t>
              </a:r>
              <a:r>
                <a:rPr lang="bs-Latn-BA" dirty="0" smtClean="0"/>
                <a:t> </a:t>
              </a:r>
              <a:endParaRPr lang="bs-Latn-BA" dirty="0"/>
            </a:p>
          </p:txBody>
        </p:sp>
      </p:grpSp>
      <p:grpSp>
        <p:nvGrpSpPr>
          <p:cNvPr id="80937" name="Group 41"/>
          <p:cNvGrpSpPr>
            <a:grpSpLocks/>
          </p:cNvGrpSpPr>
          <p:nvPr/>
        </p:nvGrpSpPr>
        <p:grpSpPr bwMode="auto">
          <a:xfrm rot="3877067">
            <a:off x="2655094" y="4310856"/>
            <a:ext cx="2273300" cy="858838"/>
            <a:chOff x="2290" y="2725"/>
            <a:chExt cx="1832" cy="713"/>
          </a:xfrm>
        </p:grpSpPr>
        <p:grpSp>
          <p:nvGrpSpPr>
            <p:cNvPr id="80938" name="Group 42"/>
            <p:cNvGrpSpPr>
              <a:grpSpLocks/>
            </p:cNvGrpSpPr>
            <p:nvPr/>
          </p:nvGrpSpPr>
          <p:grpSpPr bwMode="auto">
            <a:xfrm>
              <a:off x="2290" y="3030"/>
              <a:ext cx="1832" cy="408"/>
              <a:chOff x="2290" y="3030"/>
              <a:chExt cx="1832" cy="408"/>
            </a:xfrm>
          </p:grpSpPr>
          <p:sp>
            <p:nvSpPr>
              <p:cNvPr id="80939" name="Freeform 43"/>
              <p:cNvSpPr>
                <a:spLocks/>
              </p:cNvSpPr>
              <p:nvPr/>
            </p:nvSpPr>
            <p:spPr bwMode="gray">
              <a:xfrm>
                <a:off x="2290" y="3030"/>
                <a:ext cx="1832" cy="408"/>
              </a:xfrm>
              <a:custGeom>
                <a:avLst/>
                <a:gdLst/>
                <a:ahLst/>
                <a:cxnLst>
                  <a:cxn ang="0">
                    <a:pos x="1832" y="32"/>
                  </a:cxn>
                  <a:cxn ang="0">
                    <a:pos x="1830" y="66"/>
                  </a:cxn>
                  <a:cxn ang="0">
                    <a:pos x="1814" y="128"/>
                  </a:cxn>
                  <a:cxn ang="0">
                    <a:pos x="1788" y="188"/>
                  </a:cxn>
                  <a:cxn ang="0">
                    <a:pos x="1754" y="240"/>
                  </a:cxn>
                  <a:cxn ang="0">
                    <a:pos x="1712" y="288"/>
                  </a:cxn>
                  <a:cxn ang="0">
                    <a:pos x="1664" y="330"/>
                  </a:cxn>
                  <a:cxn ang="0">
                    <a:pos x="1610" y="362"/>
                  </a:cxn>
                  <a:cxn ang="0">
                    <a:pos x="1550" y="388"/>
                  </a:cxn>
                  <a:cxn ang="0">
                    <a:pos x="1486" y="402"/>
                  </a:cxn>
                  <a:cxn ang="0">
                    <a:pos x="1418" y="408"/>
                  </a:cxn>
                  <a:cxn ang="0">
                    <a:pos x="0" y="408"/>
                  </a:cxn>
                  <a:cxn ang="0">
                    <a:pos x="0" y="0"/>
                  </a:cxn>
                  <a:cxn ang="0">
                    <a:pos x="1832" y="0"/>
                  </a:cxn>
                  <a:cxn ang="0">
                    <a:pos x="1832" y="32"/>
                  </a:cxn>
                  <a:cxn ang="0">
                    <a:pos x="1832" y="32"/>
                  </a:cxn>
                </a:cxnLst>
                <a:rect l="0" t="0" r="r" b="b"/>
                <a:pathLst>
                  <a:path w="1832" h="408">
                    <a:moveTo>
                      <a:pt x="1832" y="32"/>
                    </a:moveTo>
                    <a:lnTo>
                      <a:pt x="1830" y="66"/>
                    </a:lnTo>
                    <a:lnTo>
                      <a:pt x="1814" y="128"/>
                    </a:lnTo>
                    <a:lnTo>
                      <a:pt x="1788" y="188"/>
                    </a:lnTo>
                    <a:lnTo>
                      <a:pt x="1754" y="240"/>
                    </a:lnTo>
                    <a:lnTo>
                      <a:pt x="1712" y="288"/>
                    </a:lnTo>
                    <a:lnTo>
                      <a:pt x="1664" y="330"/>
                    </a:lnTo>
                    <a:lnTo>
                      <a:pt x="1610" y="362"/>
                    </a:lnTo>
                    <a:lnTo>
                      <a:pt x="1550" y="388"/>
                    </a:lnTo>
                    <a:lnTo>
                      <a:pt x="1486" y="402"/>
                    </a:lnTo>
                    <a:lnTo>
                      <a:pt x="1418" y="408"/>
                    </a:lnTo>
                    <a:lnTo>
                      <a:pt x="0" y="408"/>
                    </a:lnTo>
                    <a:lnTo>
                      <a:pt x="0" y="0"/>
                    </a:lnTo>
                    <a:lnTo>
                      <a:pt x="1832" y="0"/>
                    </a:lnTo>
                    <a:lnTo>
                      <a:pt x="1832" y="32"/>
                    </a:lnTo>
                    <a:lnTo>
                      <a:pt x="1832" y="32"/>
                    </a:lnTo>
                    <a:close/>
                  </a:path>
                </a:pathLst>
              </a:custGeom>
              <a:solidFill>
                <a:srgbClr val="60878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bs-Latn-BA"/>
              </a:p>
            </p:txBody>
          </p:sp>
          <p:sp>
            <p:nvSpPr>
              <p:cNvPr id="80940" name="Freeform 44"/>
              <p:cNvSpPr>
                <a:spLocks/>
              </p:cNvSpPr>
              <p:nvPr/>
            </p:nvSpPr>
            <p:spPr bwMode="gray">
              <a:xfrm>
                <a:off x="3810" y="3058"/>
                <a:ext cx="288" cy="334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284" y="52"/>
                  </a:cxn>
                  <a:cxn ang="0">
                    <a:pos x="272" y="98"/>
                  </a:cxn>
                  <a:cxn ang="0">
                    <a:pos x="254" y="140"/>
                  </a:cxn>
                  <a:cxn ang="0">
                    <a:pos x="230" y="176"/>
                  </a:cxn>
                  <a:cxn ang="0">
                    <a:pos x="204" y="208"/>
                  </a:cxn>
                  <a:cxn ang="0">
                    <a:pos x="174" y="238"/>
                  </a:cxn>
                  <a:cxn ang="0">
                    <a:pos x="144" y="262"/>
                  </a:cxn>
                  <a:cxn ang="0">
                    <a:pos x="112" y="282"/>
                  </a:cxn>
                  <a:cxn ang="0">
                    <a:pos x="84" y="298"/>
                  </a:cxn>
                  <a:cxn ang="0">
                    <a:pos x="56" y="312"/>
                  </a:cxn>
                  <a:cxn ang="0">
                    <a:pos x="34" y="322"/>
                  </a:cxn>
                  <a:cxn ang="0">
                    <a:pos x="16" y="328"/>
                  </a:cxn>
                  <a:cxn ang="0">
                    <a:pos x="4" y="332"/>
                  </a:cxn>
                  <a:cxn ang="0">
                    <a:pos x="0" y="334"/>
                  </a:cxn>
                  <a:cxn ang="0">
                    <a:pos x="4" y="332"/>
                  </a:cxn>
                  <a:cxn ang="0">
                    <a:pos x="16" y="326"/>
                  </a:cxn>
                  <a:cxn ang="0">
                    <a:pos x="34" y="318"/>
                  </a:cxn>
                  <a:cxn ang="0">
                    <a:pos x="56" y="304"/>
                  </a:cxn>
                  <a:cxn ang="0">
                    <a:pos x="84" y="288"/>
                  </a:cxn>
                  <a:cxn ang="0">
                    <a:pos x="112" y="266"/>
                  </a:cxn>
                  <a:cxn ang="0">
                    <a:pos x="142" y="242"/>
                  </a:cxn>
                  <a:cxn ang="0">
                    <a:pos x="170" y="212"/>
                  </a:cxn>
                  <a:cxn ang="0">
                    <a:pos x="196" y="180"/>
                  </a:cxn>
                  <a:cxn ang="0">
                    <a:pos x="220" y="142"/>
                  </a:cxn>
                  <a:cxn ang="0">
                    <a:pos x="238" y="100"/>
                  </a:cxn>
                  <a:cxn ang="0">
                    <a:pos x="250" y="54"/>
                  </a:cxn>
                  <a:cxn ang="0">
                    <a:pos x="254" y="2"/>
                  </a:cxn>
                  <a:cxn ang="0">
                    <a:pos x="288" y="0"/>
                  </a:cxn>
                </a:cxnLst>
                <a:rect l="0" t="0" r="r" b="b"/>
                <a:pathLst>
                  <a:path w="288" h="334">
                    <a:moveTo>
                      <a:pt x="288" y="0"/>
                    </a:moveTo>
                    <a:lnTo>
                      <a:pt x="284" y="52"/>
                    </a:lnTo>
                    <a:lnTo>
                      <a:pt x="272" y="98"/>
                    </a:lnTo>
                    <a:lnTo>
                      <a:pt x="254" y="140"/>
                    </a:lnTo>
                    <a:lnTo>
                      <a:pt x="230" y="176"/>
                    </a:lnTo>
                    <a:lnTo>
                      <a:pt x="204" y="208"/>
                    </a:lnTo>
                    <a:lnTo>
                      <a:pt x="174" y="238"/>
                    </a:lnTo>
                    <a:lnTo>
                      <a:pt x="144" y="262"/>
                    </a:lnTo>
                    <a:lnTo>
                      <a:pt x="112" y="282"/>
                    </a:lnTo>
                    <a:lnTo>
                      <a:pt x="84" y="298"/>
                    </a:lnTo>
                    <a:lnTo>
                      <a:pt x="56" y="312"/>
                    </a:lnTo>
                    <a:lnTo>
                      <a:pt x="34" y="322"/>
                    </a:lnTo>
                    <a:lnTo>
                      <a:pt x="16" y="328"/>
                    </a:lnTo>
                    <a:lnTo>
                      <a:pt x="4" y="332"/>
                    </a:lnTo>
                    <a:lnTo>
                      <a:pt x="0" y="334"/>
                    </a:lnTo>
                    <a:lnTo>
                      <a:pt x="4" y="332"/>
                    </a:lnTo>
                    <a:lnTo>
                      <a:pt x="16" y="326"/>
                    </a:lnTo>
                    <a:lnTo>
                      <a:pt x="34" y="318"/>
                    </a:lnTo>
                    <a:lnTo>
                      <a:pt x="56" y="304"/>
                    </a:lnTo>
                    <a:lnTo>
                      <a:pt x="84" y="288"/>
                    </a:lnTo>
                    <a:lnTo>
                      <a:pt x="112" y="266"/>
                    </a:lnTo>
                    <a:lnTo>
                      <a:pt x="142" y="242"/>
                    </a:lnTo>
                    <a:lnTo>
                      <a:pt x="170" y="212"/>
                    </a:lnTo>
                    <a:lnTo>
                      <a:pt x="196" y="180"/>
                    </a:lnTo>
                    <a:lnTo>
                      <a:pt x="220" y="142"/>
                    </a:lnTo>
                    <a:lnTo>
                      <a:pt x="238" y="100"/>
                    </a:lnTo>
                    <a:lnTo>
                      <a:pt x="250" y="54"/>
                    </a:lnTo>
                    <a:lnTo>
                      <a:pt x="254" y="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>
                  <a:alpha val="49001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bs-Latn-BA"/>
              </a:p>
            </p:txBody>
          </p:sp>
        </p:grpSp>
        <p:grpSp>
          <p:nvGrpSpPr>
            <p:cNvPr id="80941" name="Group 45"/>
            <p:cNvGrpSpPr>
              <a:grpSpLocks/>
            </p:cNvGrpSpPr>
            <p:nvPr/>
          </p:nvGrpSpPr>
          <p:grpSpPr bwMode="auto">
            <a:xfrm flipV="1">
              <a:off x="2290" y="2725"/>
              <a:ext cx="1406" cy="313"/>
              <a:chOff x="2290" y="3030"/>
              <a:chExt cx="1832" cy="408"/>
            </a:xfrm>
          </p:grpSpPr>
          <p:sp>
            <p:nvSpPr>
              <p:cNvPr id="80942" name="Freeform 46"/>
              <p:cNvSpPr>
                <a:spLocks/>
              </p:cNvSpPr>
              <p:nvPr/>
            </p:nvSpPr>
            <p:spPr bwMode="gray">
              <a:xfrm>
                <a:off x="2290" y="3030"/>
                <a:ext cx="1832" cy="408"/>
              </a:xfrm>
              <a:custGeom>
                <a:avLst/>
                <a:gdLst/>
                <a:ahLst/>
                <a:cxnLst>
                  <a:cxn ang="0">
                    <a:pos x="1832" y="32"/>
                  </a:cxn>
                  <a:cxn ang="0">
                    <a:pos x="1830" y="66"/>
                  </a:cxn>
                  <a:cxn ang="0">
                    <a:pos x="1814" y="128"/>
                  </a:cxn>
                  <a:cxn ang="0">
                    <a:pos x="1788" y="188"/>
                  </a:cxn>
                  <a:cxn ang="0">
                    <a:pos x="1754" y="240"/>
                  </a:cxn>
                  <a:cxn ang="0">
                    <a:pos x="1712" y="288"/>
                  </a:cxn>
                  <a:cxn ang="0">
                    <a:pos x="1664" y="330"/>
                  </a:cxn>
                  <a:cxn ang="0">
                    <a:pos x="1610" y="362"/>
                  </a:cxn>
                  <a:cxn ang="0">
                    <a:pos x="1550" y="388"/>
                  </a:cxn>
                  <a:cxn ang="0">
                    <a:pos x="1486" y="402"/>
                  </a:cxn>
                  <a:cxn ang="0">
                    <a:pos x="1418" y="408"/>
                  </a:cxn>
                  <a:cxn ang="0">
                    <a:pos x="0" y="408"/>
                  </a:cxn>
                  <a:cxn ang="0">
                    <a:pos x="0" y="0"/>
                  </a:cxn>
                  <a:cxn ang="0">
                    <a:pos x="1832" y="0"/>
                  </a:cxn>
                  <a:cxn ang="0">
                    <a:pos x="1832" y="32"/>
                  </a:cxn>
                  <a:cxn ang="0">
                    <a:pos x="1832" y="32"/>
                  </a:cxn>
                </a:cxnLst>
                <a:rect l="0" t="0" r="r" b="b"/>
                <a:pathLst>
                  <a:path w="1832" h="408">
                    <a:moveTo>
                      <a:pt x="1832" y="32"/>
                    </a:moveTo>
                    <a:lnTo>
                      <a:pt x="1830" y="66"/>
                    </a:lnTo>
                    <a:lnTo>
                      <a:pt x="1814" y="128"/>
                    </a:lnTo>
                    <a:lnTo>
                      <a:pt x="1788" y="188"/>
                    </a:lnTo>
                    <a:lnTo>
                      <a:pt x="1754" y="240"/>
                    </a:lnTo>
                    <a:lnTo>
                      <a:pt x="1712" y="288"/>
                    </a:lnTo>
                    <a:lnTo>
                      <a:pt x="1664" y="330"/>
                    </a:lnTo>
                    <a:lnTo>
                      <a:pt x="1610" y="362"/>
                    </a:lnTo>
                    <a:lnTo>
                      <a:pt x="1550" y="388"/>
                    </a:lnTo>
                    <a:lnTo>
                      <a:pt x="1486" y="402"/>
                    </a:lnTo>
                    <a:lnTo>
                      <a:pt x="1418" y="408"/>
                    </a:lnTo>
                    <a:lnTo>
                      <a:pt x="0" y="408"/>
                    </a:lnTo>
                    <a:lnTo>
                      <a:pt x="0" y="0"/>
                    </a:lnTo>
                    <a:lnTo>
                      <a:pt x="1832" y="0"/>
                    </a:lnTo>
                    <a:lnTo>
                      <a:pt x="1832" y="32"/>
                    </a:lnTo>
                    <a:lnTo>
                      <a:pt x="1832" y="32"/>
                    </a:lnTo>
                    <a:close/>
                  </a:path>
                </a:pathLst>
              </a:custGeom>
              <a:solidFill>
                <a:srgbClr val="98B5B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bs-Latn-BA"/>
              </a:p>
            </p:txBody>
          </p:sp>
          <p:sp>
            <p:nvSpPr>
              <p:cNvPr id="80943" name="Freeform 47"/>
              <p:cNvSpPr>
                <a:spLocks/>
              </p:cNvSpPr>
              <p:nvPr/>
            </p:nvSpPr>
            <p:spPr bwMode="gray">
              <a:xfrm>
                <a:off x="3810" y="3058"/>
                <a:ext cx="288" cy="334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284" y="52"/>
                  </a:cxn>
                  <a:cxn ang="0">
                    <a:pos x="272" y="98"/>
                  </a:cxn>
                  <a:cxn ang="0">
                    <a:pos x="254" y="140"/>
                  </a:cxn>
                  <a:cxn ang="0">
                    <a:pos x="230" y="176"/>
                  </a:cxn>
                  <a:cxn ang="0">
                    <a:pos x="204" y="208"/>
                  </a:cxn>
                  <a:cxn ang="0">
                    <a:pos x="174" y="238"/>
                  </a:cxn>
                  <a:cxn ang="0">
                    <a:pos x="144" y="262"/>
                  </a:cxn>
                  <a:cxn ang="0">
                    <a:pos x="112" y="282"/>
                  </a:cxn>
                  <a:cxn ang="0">
                    <a:pos x="84" y="298"/>
                  </a:cxn>
                  <a:cxn ang="0">
                    <a:pos x="56" y="312"/>
                  </a:cxn>
                  <a:cxn ang="0">
                    <a:pos x="34" y="322"/>
                  </a:cxn>
                  <a:cxn ang="0">
                    <a:pos x="16" y="328"/>
                  </a:cxn>
                  <a:cxn ang="0">
                    <a:pos x="4" y="332"/>
                  </a:cxn>
                  <a:cxn ang="0">
                    <a:pos x="0" y="334"/>
                  </a:cxn>
                  <a:cxn ang="0">
                    <a:pos x="4" y="332"/>
                  </a:cxn>
                  <a:cxn ang="0">
                    <a:pos x="16" y="326"/>
                  </a:cxn>
                  <a:cxn ang="0">
                    <a:pos x="34" y="318"/>
                  </a:cxn>
                  <a:cxn ang="0">
                    <a:pos x="56" y="304"/>
                  </a:cxn>
                  <a:cxn ang="0">
                    <a:pos x="84" y="288"/>
                  </a:cxn>
                  <a:cxn ang="0">
                    <a:pos x="112" y="266"/>
                  </a:cxn>
                  <a:cxn ang="0">
                    <a:pos x="142" y="242"/>
                  </a:cxn>
                  <a:cxn ang="0">
                    <a:pos x="170" y="212"/>
                  </a:cxn>
                  <a:cxn ang="0">
                    <a:pos x="196" y="180"/>
                  </a:cxn>
                  <a:cxn ang="0">
                    <a:pos x="220" y="142"/>
                  </a:cxn>
                  <a:cxn ang="0">
                    <a:pos x="238" y="100"/>
                  </a:cxn>
                  <a:cxn ang="0">
                    <a:pos x="250" y="54"/>
                  </a:cxn>
                  <a:cxn ang="0">
                    <a:pos x="254" y="2"/>
                  </a:cxn>
                  <a:cxn ang="0">
                    <a:pos x="288" y="0"/>
                  </a:cxn>
                </a:cxnLst>
                <a:rect l="0" t="0" r="r" b="b"/>
                <a:pathLst>
                  <a:path w="288" h="334">
                    <a:moveTo>
                      <a:pt x="288" y="0"/>
                    </a:moveTo>
                    <a:lnTo>
                      <a:pt x="284" y="52"/>
                    </a:lnTo>
                    <a:lnTo>
                      <a:pt x="272" y="98"/>
                    </a:lnTo>
                    <a:lnTo>
                      <a:pt x="254" y="140"/>
                    </a:lnTo>
                    <a:lnTo>
                      <a:pt x="230" y="176"/>
                    </a:lnTo>
                    <a:lnTo>
                      <a:pt x="204" y="208"/>
                    </a:lnTo>
                    <a:lnTo>
                      <a:pt x="174" y="238"/>
                    </a:lnTo>
                    <a:lnTo>
                      <a:pt x="144" y="262"/>
                    </a:lnTo>
                    <a:lnTo>
                      <a:pt x="112" y="282"/>
                    </a:lnTo>
                    <a:lnTo>
                      <a:pt x="84" y="298"/>
                    </a:lnTo>
                    <a:lnTo>
                      <a:pt x="56" y="312"/>
                    </a:lnTo>
                    <a:lnTo>
                      <a:pt x="34" y="322"/>
                    </a:lnTo>
                    <a:lnTo>
                      <a:pt x="16" y="328"/>
                    </a:lnTo>
                    <a:lnTo>
                      <a:pt x="4" y="332"/>
                    </a:lnTo>
                    <a:lnTo>
                      <a:pt x="0" y="334"/>
                    </a:lnTo>
                    <a:lnTo>
                      <a:pt x="4" y="332"/>
                    </a:lnTo>
                    <a:lnTo>
                      <a:pt x="16" y="326"/>
                    </a:lnTo>
                    <a:lnTo>
                      <a:pt x="34" y="318"/>
                    </a:lnTo>
                    <a:lnTo>
                      <a:pt x="56" y="304"/>
                    </a:lnTo>
                    <a:lnTo>
                      <a:pt x="84" y="288"/>
                    </a:lnTo>
                    <a:lnTo>
                      <a:pt x="112" y="266"/>
                    </a:lnTo>
                    <a:lnTo>
                      <a:pt x="142" y="242"/>
                    </a:lnTo>
                    <a:lnTo>
                      <a:pt x="170" y="212"/>
                    </a:lnTo>
                    <a:lnTo>
                      <a:pt x="196" y="180"/>
                    </a:lnTo>
                    <a:lnTo>
                      <a:pt x="220" y="142"/>
                    </a:lnTo>
                    <a:lnTo>
                      <a:pt x="238" y="100"/>
                    </a:lnTo>
                    <a:lnTo>
                      <a:pt x="250" y="54"/>
                    </a:lnTo>
                    <a:lnTo>
                      <a:pt x="254" y="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>
                  <a:alpha val="49001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bs-Latn-BA"/>
              </a:p>
            </p:txBody>
          </p:sp>
        </p:grpSp>
      </p:grpSp>
      <p:grpSp>
        <p:nvGrpSpPr>
          <p:cNvPr id="80944" name="Group 48"/>
          <p:cNvGrpSpPr>
            <a:grpSpLocks/>
          </p:cNvGrpSpPr>
          <p:nvPr/>
        </p:nvGrpSpPr>
        <p:grpSpPr bwMode="auto">
          <a:xfrm rot="16200000">
            <a:off x="2509838" y="2686050"/>
            <a:ext cx="1268412" cy="1308100"/>
            <a:chOff x="2789" y="1625"/>
            <a:chExt cx="907" cy="907"/>
          </a:xfrm>
        </p:grpSpPr>
        <p:sp>
          <p:nvSpPr>
            <p:cNvPr id="80945" name="Oval 49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80946" name="Oval 50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80947" name="Oval 51"/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bs-Latn-BA"/>
            </a:p>
          </p:txBody>
        </p:sp>
        <p:sp>
          <p:nvSpPr>
            <p:cNvPr id="80948" name="Oval 52"/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bs-Latn-BA"/>
            </a:p>
          </p:txBody>
        </p:sp>
        <p:sp>
          <p:nvSpPr>
            <p:cNvPr id="80949" name="Oval 53"/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bs-Latn-BA"/>
            </a:p>
          </p:txBody>
        </p:sp>
        <p:grpSp>
          <p:nvGrpSpPr>
            <p:cNvPr id="80950" name="Group 54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80951" name="Oval 55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bs-Latn-BA"/>
              </a:p>
            </p:txBody>
          </p:sp>
          <p:sp>
            <p:nvSpPr>
              <p:cNvPr id="80952" name="Oval 56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bs-Latn-BA"/>
              </a:p>
            </p:txBody>
          </p:sp>
          <p:sp>
            <p:nvSpPr>
              <p:cNvPr id="80953" name="Oval 57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bs-Latn-BA"/>
              </a:p>
            </p:txBody>
          </p:sp>
          <p:sp>
            <p:nvSpPr>
              <p:cNvPr id="80954" name="Oval 58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r>
                  <a:rPr lang="bs-Latn-BA" sz="2800" dirty="0" smtClean="0"/>
                  <a:t>  </a:t>
                </a:r>
                <a:r>
                  <a:rPr lang="bs-Latn-BA" dirty="0" smtClean="0"/>
                  <a:t> </a:t>
                </a:r>
                <a:endParaRPr lang="bs-Latn-BA" dirty="0"/>
              </a:p>
            </p:txBody>
          </p:sp>
        </p:grpSp>
      </p:grpSp>
      <p:grpSp>
        <p:nvGrpSpPr>
          <p:cNvPr id="80955" name="Group 59"/>
          <p:cNvGrpSpPr>
            <a:grpSpLocks/>
          </p:cNvGrpSpPr>
          <p:nvPr/>
        </p:nvGrpSpPr>
        <p:grpSpPr bwMode="auto">
          <a:xfrm rot="3877067">
            <a:off x="952961" y="4496332"/>
            <a:ext cx="2273300" cy="858838"/>
            <a:chOff x="2290" y="2725"/>
            <a:chExt cx="1832" cy="713"/>
          </a:xfrm>
        </p:grpSpPr>
        <p:grpSp>
          <p:nvGrpSpPr>
            <p:cNvPr id="80956" name="Group 60"/>
            <p:cNvGrpSpPr>
              <a:grpSpLocks/>
            </p:cNvGrpSpPr>
            <p:nvPr/>
          </p:nvGrpSpPr>
          <p:grpSpPr bwMode="auto">
            <a:xfrm>
              <a:off x="2290" y="3030"/>
              <a:ext cx="1832" cy="408"/>
              <a:chOff x="2290" y="3030"/>
              <a:chExt cx="1832" cy="408"/>
            </a:xfrm>
          </p:grpSpPr>
          <p:sp>
            <p:nvSpPr>
              <p:cNvPr id="80957" name="Freeform 61"/>
              <p:cNvSpPr>
                <a:spLocks/>
              </p:cNvSpPr>
              <p:nvPr/>
            </p:nvSpPr>
            <p:spPr bwMode="gray">
              <a:xfrm>
                <a:off x="2290" y="3030"/>
                <a:ext cx="1832" cy="408"/>
              </a:xfrm>
              <a:custGeom>
                <a:avLst/>
                <a:gdLst/>
                <a:ahLst/>
                <a:cxnLst>
                  <a:cxn ang="0">
                    <a:pos x="1832" y="32"/>
                  </a:cxn>
                  <a:cxn ang="0">
                    <a:pos x="1830" y="66"/>
                  </a:cxn>
                  <a:cxn ang="0">
                    <a:pos x="1814" y="128"/>
                  </a:cxn>
                  <a:cxn ang="0">
                    <a:pos x="1788" y="188"/>
                  </a:cxn>
                  <a:cxn ang="0">
                    <a:pos x="1754" y="240"/>
                  </a:cxn>
                  <a:cxn ang="0">
                    <a:pos x="1712" y="288"/>
                  </a:cxn>
                  <a:cxn ang="0">
                    <a:pos x="1664" y="330"/>
                  </a:cxn>
                  <a:cxn ang="0">
                    <a:pos x="1610" y="362"/>
                  </a:cxn>
                  <a:cxn ang="0">
                    <a:pos x="1550" y="388"/>
                  </a:cxn>
                  <a:cxn ang="0">
                    <a:pos x="1486" y="402"/>
                  </a:cxn>
                  <a:cxn ang="0">
                    <a:pos x="1418" y="408"/>
                  </a:cxn>
                  <a:cxn ang="0">
                    <a:pos x="0" y="408"/>
                  </a:cxn>
                  <a:cxn ang="0">
                    <a:pos x="0" y="0"/>
                  </a:cxn>
                  <a:cxn ang="0">
                    <a:pos x="1832" y="0"/>
                  </a:cxn>
                  <a:cxn ang="0">
                    <a:pos x="1832" y="32"/>
                  </a:cxn>
                  <a:cxn ang="0">
                    <a:pos x="1832" y="32"/>
                  </a:cxn>
                </a:cxnLst>
                <a:rect l="0" t="0" r="r" b="b"/>
                <a:pathLst>
                  <a:path w="1832" h="408">
                    <a:moveTo>
                      <a:pt x="1832" y="32"/>
                    </a:moveTo>
                    <a:lnTo>
                      <a:pt x="1830" y="66"/>
                    </a:lnTo>
                    <a:lnTo>
                      <a:pt x="1814" y="128"/>
                    </a:lnTo>
                    <a:lnTo>
                      <a:pt x="1788" y="188"/>
                    </a:lnTo>
                    <a:lnTo>
                      <a:pt x="1754" y="240"/>
                    </a:lnTo>
                    <a:lnTo>
                      <a:pt x="1712" y="288"/>
                    </a:lnTo>
                    <a:lnTo>
                      <a:pt x="1664" y="330"/>
                    </a:lnTo>
                    <a:lnTo>
                      <a:pt x="1610" y="362"/>
                    </a:lnTo>
                    <a:lnTo>
                      <a:pt x="1550" y="388"/>
                    </a:lnTo>
                    <a:lnTo>
                      <a:pt x="1486" y="402"/>
                    </a:lnTo>
                    <a:lnTo>
                      <a:pt x="1418" y="408"/>
                    </a:lnTo>
                    <a:lnTo>
                      <a:pt x="0" y="408"/>
                    </a:lnTo>
                    <a:lnTo>
                      <a:pt x="0" y="0"/>
                    </a:lnTo>
                    <a:lnTo>
                      <a:pt x="1832" y="0"/>
                    </a:lnTo>
                    <a:lnTo>
                      <a:pt x="1832" y="32"/>
                    </a:lnTo>
                    <a:lnTo>
                      <a:pt x="1832" y="32"/>
                    </a:lnTo>
                    <a:close/>
                  </a:path>
                </a:pathLst>
              </a:custGeom>
              <a:solidFill>
                <a:srgbClr val="60878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bs-Latn-BA"/>
              </a:p>
            </p:txBody>
          </p:sp>
          <p:sp>
            <p:nvSpPr>
              <p:cNvPr id="80958" name="Freeform 62"/>
              <p:cNvSpPr>
                <a:spLocks/>
              </p:cNvSpPr>
              <p:nvPr/>
            </p:nvSpPr>
            <p:spPr bwMode="gray">
              <a:xfrm>
                <a:off x="3810" y="3058"/>
                <a:ext cx="288" cy="334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284" y="52"/>
                  </a:cxn>
                  <a:cxn ang="0">
                    <a:pos x="272" y="98"/>
                  </a:cxn>
                  <a:cxn ang="0">
                    <a:pos x="254" y="140"/>
                  </a:cxn>
                  <a:cxn ang="0">
                    <a:pos x="230" y="176"/>
                  </a:cxn>
                  <a:cxn ang="0">
                    <a:pos x="204" y="208"/>
                  </a:cxn>
                  <a:cxn ang="0">
                    <a:pos x="174" y="238"/>
                  </a:cxn>
                  <a:cxn ang="0">
                    <a:pos x="144" y="262"/>
                  </a:cxn>
                  <a:cxn ang="0">
                    <a:pos x="112" y="282"/>
                  </a:cxn>
                  <a:cxn ang="0">
                    <a:pos x="84" y="298"/>
                  </a:cxn>
                  <a:cxn ang="0">
                    <a:pos x="56" y="312"/>
                  </a:cxn>
                  <a:cxn ang="0">
                    <a:pos x="34" y="322"/>
                  </a:cxn>
                  <a:cxn ang="0">
                    <a:pos x="16" y="328"/>
                  </a:cxn>
                  <a:cxn ang="0">
                    <a:pos x="4" y="332"/>
                  </a:cxn>
                  <a:cxn ang="0">
                    <a:pos x="0" y="334"/>
                  </a:cxn>
                  <a:cxn ang="0">
                    <a:pos x="4" y="332"/>
                  </a:cxn>
                  <a:cxn ang="0">
                    <a:pos x="16" y="326"/>
                  </a:cxn>
                  <a:cxn ang="0">
                    <a:pos x="34" y="318"/>
                  </a:cxn>
                  <a:cxn ang="0">
                    <a:pos x="56" y="304"/>
                  </a:cxn>
                  <a:cxn ang="0">
                    <a:pos x="84" y="288"/>
                  </a:cxn>
                  <a:cxn ang="0">
                    <a:pos x="112" y="266"/>
                  </a:cxn>
                  <a:cxn ang="0">
                    <a:pos x="142" y="242"/>
                  </a:cxn>
                  <a:cxn ang="0">
                    <a:pos x="170" y="212"/>
                  </a:cxn>
                  <a:cxn ang="0">
                    <a:pos x="196" y="180"/>
                  </a:cxn>
                  <a:cxn ang="0">
                    <a:pos x="220" y="142"/>
                  </a:cxn>
                  <a:cxn ang="0">
                    <a:pos x="238" y="100"/>
                  </a:cxn>
                  <a:cxn ang="0">
                    <a:pos x="250" y="54"/>
                  </a:cxn>
                  <a:cxn ang="0">
                    <a:pos x="254" y="2"/>
                  </a:cxn>
                  <a:cxn ang="0">
                    <a:pos x="288" y="0"/>
                  </a:cxn>
                </a:cxnLst>
                <a:rect l="0" t="0" r="r" b="b"/>
                <a:pathLst>
                  <a:path w="288" h="334">
                    <a:moveTo>
                      <a:pt x="288" y="0"/>
                    </a:moveTo>
                    <a:lnTo>
                      <a:pt x="284" y="52"/>
                    </a:lnTo>
                    <a:lnTo>
                      <a:pt x="272" y="98"/>
                    </a:lnTo>
                    <a:lnTo>
                      <a:pt x="254" y="140"/>
                    </a:lnTo>
                    <a:lnTo>
                      <a:pt x="230" y="176"/>
                    </a:lnTo>
                    <a:lnTo>
                      <a:pt x="204" y="208"/>
                    </a:lnTo>
                    <a:lnTo>
                      <a:pt x="174" y="238"/>
                    </a:lnTo>
                    <a:lnTo>
                      <a:pt x="144" y="262"/>
                    </a:lnTo>
                    <a:lnTo>
                      <a:pt x="112" y="282"/>
                    </a:lnTo>
                    <a:lnTo>
                      <a:pt x="84" y="298"/>
                    </a:lnTo>
                    <a:lnTo>
                      <a:pt x="56" y="312"/>
                    </a:lnTo>
                    <a:lnTo>
                      <a:pt x="34" y="322"/>
                    </a:lnTo>
                    <a:lnTo>
                      <a:pt x="16" y="328"/>
                    </a:lnTo>
                    <a:lnTo>
                      <a:pt x="4" y="332"/>
                    </a:lnTo>
                    <a:lnTo>
                      <a:pt x="0" y="334"/>
                    </a:lnTo>
                    <a:lnTo>
                      <a:pt x="4" y="332"/>
                    </a:lnTo>
                    <a:lnTo>
                      <a:pt x="16" y="326"/>
                    </a:lnTo>
                    <a:lnTo>
                      <a:pt x="34" y="318"/>
                    </a:lnTo>
                    <a:lnTo>
                      <a:pt x="56" y="304"/>
                    </a:lnTo>
                    <a:lnTo>
                      <a:pt x="84" y="288"/>
                    </a:lnTo>
                    <a:lnTo>
                      <a:pt x="112" y="266"/>
                    </a:lnTo>
                    <a:lnTo>
                      <a:pt x="142" y="242"/>
                    </a:lnTo>
                    <a:lnTo>
                      <a:pt x="170" y="212"/>
                    </a:lnTo>
                    <a:lnTo>
                      <a:pt x="196" y="180"/>
                    </a:lnTo>
                    <a:lnTo>
                      <a:pt x="220" y="142"/>
                    </a:lnTo>
                    <a:lnTo>
                      <a:pt x="238" y="100"/>
                    </a:lnTo>
                    <a:lnTo>
                      <a:pt x="250" y="54"/>
                    </a:lnTo>
                    <a:lnTo>
                      <a:pt x="254" y="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>
                  <a:alpha val="49001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bs-Latn-BA"/>
              </a:p>
            </p:txBody>
          </p:sp>
        </p:grpSp>
        <p:grpSp>
          <p:nvGrpSpPr>
            <p:cNvPr id="80959" name="Group 63"/>
            <p:cNvGrpSpPr>
              <a:grpSpLocks/>
            </p:cNvGrpSpPr>
            <p:nvPr/>
          </p:nvGrpSpPr>
          <p:grpSpPr bwMode="auto">
            <a:xfrm flipV="1">
              <a:off x="2290" y="2725"/>
              <a:ext cx="1406" cy="313"/>
              <a:chOff x="2290" y="3030"/>
              <a:chExt cx="1832" cy="408"/>
            </a:xfrm>
          </p:grpSpPr>
          <p:sp>
            <p:nvSpPr>
              <p:cNvPr id="80960" name="Freeform 64"/>
              <p:cNvSpPr>
                <a:spLocks/>
              </p:cNvSpPr>
              <p:nvPr/>
            </p:nvSpPr>
            <p:spPr bwMode="gray">
              <a:xfrm>
                <a:off x="2290" y="3030"/>
                <a:ext cx="1832" cy="408"/>
              </a:xfrm>
              <a:custGeom>
                <a:avLst/>
                <a:gdLst/>
                <a:ahLst/>
                <a:cxnLst>
                  <a:cxn ang="0">
                    <a:pos x="1832" y="32"/>
                  </a:cxn>
                  <a:cxn ang="0">
                    <a:pos x="1830" y="66"/>
                  </a:cxn>
                  <a:cxn ang="0">
                    <a:pos x="1814" y="128"/>
                  </a:cxn>
                  <a:cxn ang="0">
                    <a:pos x="1788" y="188"/>
                  </a:cxn>
                  <a:cxn ang="0">
                    <a:pos x="1754" y="240"/>
                  </a:cxn>
                  <a:cxn ang="0">
                    <a:pos x="1712" y="288"/>
                  </a:cxn>
                  <a:cxn ang="0">
                    <a:pos x="1664" y="330"/>
                  </a:cxn>
                  <a:cxn ang="0">
                    <a:pos x="1610" y="362"/>
                  </a:cxn>
                  <a:cxn ang="0">
                    <a:pos x="1550" y="388"/>
                  </a:cxn>
                  <a:cxn ang="0">
                    <a:pos x="1486" y="402"/>
                  </a:cxn>
                  <a:cxn ang="0">
                    <a:pos x="1418" y="408"/>
                  </a:cxn>
                  <a:cxn ang="0">
                    <a:pos x="0" y="408"/>
                  </a:cxn>
                  <a:cxn ang="0">
                    <a:pos x="0" y="0"/>
                  </a:cxn>
                  <a:cxn ang="0">
                    <a:pos x="1832" y="0"/>
                  </a:cxn>
                  <a:cxn ang="0">
                    <a:pos x="1832" y="32"/>
                  </a:cxn>
                  <a:cxn ang="0">
                    <a:pos x="1832" y="32"/>
                  </a:cxn>
                </a:cxnLst>
                <a:rect l="0" t="0" r="r" b="b"/>
                <a:pathLst>
                  <a:path w="1832" h="408">
                    <a:moveTo>
                      <a:pt x="1832" y="32"/>
                    </a:moveTo>
                    <a:lnTo>
                      <a:pt x="1830" y="66"/>
                    </a:lnTo>
                    <a:lnTo>
                      <a:pt x="1814" y="128"/>
                    </a:lnTo>
                    <a:lnTo>
                      <a:pt x="1788" y="188"/>
                    </a:lnTo>
                    <a:lnTo>
                      <a:pt x="1754" y="240"/>
                    </a:lnTo>
                    <a:lnTo>
                      <a:pt x="1712" y="288"/>
                    </a:lnTo>
                    <a:lnTo>
                      <a:pt x="1664" y="330"/>
                    </a:lnTo>
                    <a:lnTo>
                      <a:pt x="1610" y="362"/>
                    </a:lnTo>
                    <a:lnTo>
                      <a:pt x="1550" y="388"/>
                    </a:lnTo>
                    <a:lnTo>
                      <a:pt x="1486" y="402"/>
                    </a:lnTo>
                    <a:lnTo>
                      <a:pt x="1418" y="408"/>
                    </a:lnTo>
                    <a:lnTo>
                      <a:pt x="0" y="408"/>
                    </a:lnTo>
                    <a:lnTo>
                      <a:pt x="0" y="0"/>
                    </a:lnTo>
                    <a:lnTo>
                      <a:pt x="1832" y="0"/>
                    </a:lnTo>
                    <a:lnTo>
                      <a:pt x="1832" y="32"/>
                    </a:lnTo>
                    <a:lnTo>
                      <a:pt x="1832" y="32"/>
                    </a:lnTo>
                    <a:close/>
                  </a:path>
                </a:pathLst>
              </a:custGeom>
              <a:solidFill>
                <a:srgbClr val="98B5B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bs-Latn-BA"/>
              </a:p>
            </p:txBody>
          </p:sp>
          <p:sp>
            <p:nvSpPr>
              <p:cNvPr id="80961" name="Freeform 65"/>
              <p:cNvSpPr>
                <a:spLocks/>
              </p:cNvSpPr>
              <p:nvPr/>
            </p:nvSpPr>
            <p:spPr bwMode="gray">
              <a:xfrm>
                <a:off x="3810" y="3058"/>
                <a:ext cx="288" cy="334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284" y="52"/>
                  </a:cxn>
                  <a:cxn ang="0">
                    <a:pos x="272" y="98"/>
                  </a:cxn>
                  <a:cxn ang="0">
                    <a:pos x="254" y="140"/>
                  </a:cxn>
                  <a:cxn ang="0">
                    <a:pos x="230" y="176"/>
                  </a:cxn>
                  <a:cxn ang="0">
                    <a:pos x="204" y="208"/>
                  </a:cxn>
                  <a:cxn ang="0">
                    <a:pos x="174" y="238"/>
                  </a:cxn>
                  <a:cxn ang="0">
                    <a:pos x="144" y="262"/>
                  </a:cxn>
                  <a:cxn ang="0">
                    <a:pos x="112" y="282"/>
                  </a:cxn>
                  <a:cxn ang="0">
                    <a:pos x="84" y="298"/>
                  </a:cxn>
                  <a:cxn ang="0">
                    <a:pos x="56" y="312"/>
                  </a:cxn>
                  <a:cxn ang="0">
                    <a:pos x="34" y="322"/>
                  </a:cxn>
                  <a:cxn ang="0">
                    <a:pos x="16" y="328"/>
                  </a:cxn>
                  <a:cxn ang="0">
                    <a:pos x="4" y="332"/>
                  </a:cxn>
                  <a:cxn ang="0">
                    <a:pos x="0" y="334"/>
                  </a:cxn>
                  <a:cxn ang="0">
                    <a:pos x="4" y="332"/>
                  </a:cxn>
                  <a:cxn ang="0">
                    <a:pos x="16" y="326"/>
                  </a:cxn>
                  <a:cxn ang="0">
                    <a:pos x="34" y="318"/>
                  </a:cxn>
                  <a:cxn ang="0">
                    <a:pos x="56" y="304"/>
                  </a:cxn>
                  <a:cxn ang="0">
                    <a:pos x="84" y="288"/>
                  </a:cxn>
                  <a:cxn ang="0">
                    <a:pos x="112" y="266"/>
                  </a:cxn>
                  <a:cxn ang="0">
                    <a:pos x="142" y="242"/>
                  </a:cxn>
                  <a:cxn ang="0">
                    <a:pos x="170" y="212"/>
                  </a:cxn>
                  <a:cxn ang="0">
                    <a:pos x="196" y="180"/>
                  </a:cxn>
                  <a:cxn ang="0">
                    <a:pos x="220" y="142"/>
                  </a:cxn>
                  <a:cxn ang="0">
                    <a:pos x="238" y="100"/>
                  </a:cxn>
                  <a:cxn ang="0">
                    <a:pos x="250" y="54"/>
                  </a:cxn>
                  <a:cxn ang="0">
                    <a:pos x="254" y="2"/>
                  </a:cxn>
                  <a:cxn ang="0">
                    <a:pos x="288" y="0"/>
                  </a:cxn>
                </a:cxnLst>
                <a:rect l="0" t="0" r="r" b="b"/>
                <a:pathLst>
                  <a:path w="288" h="334">
                    <a:moveTo>
                      <a:pt x="288" y="0"/>
                    </a:moveTo>
                    <a:lnTo>
                      <a:pt x="284" y="52"/>
                    </a:lnTo>
                    <a:lnTo>
                      <a:pt x="272" y="98"/>
                    </a:lnTo>
                    <a:lnTo>
                      <a:pt x="254" y="140"/>
                    </a:lnTo>
                    <a:lnTo>
                      <a:pt x="230" y="176"/>
                    </a:lnTo>
                    <a:lnTo>
                      <a:pt x="204" y="208"/>
                    </a:lnTo>
                    <a:lnTo>
                      <a:pt x="174" y="238"/>
                    </a:lnTo>
                    <a:lnTo>
                      <a:pt x="144" y="262"/>
                    </a:lnTo>
                    <a:lnTo>
                      <a:pt x="112" y="282"/>
                    </a:lnTo>
                    <a:lnTo>
                      <a:pt x="84" y="298"/>
                    </a:lnTo>
                    <a:lnTo>
                      <a:pt x="56" y="312"/>
                    </a:lnTo>
                    <a:lnTo>
                      <a:pt x="34" y="322"/>
                    </a:lnTo>
                    <a:lnTo>
                      <a:pt x="16" y="328"/>
                    </a:lnTo>
                    <a:lnTo>
                      <a:pt x="4" y="332"/>
                    </a:lnTo>
                    <a:lnTo>
                      <a:pt x="0" y="334"/>
                    </a:lnTo>
                    <a:lnTo>
                      <a:pt x="4" y="332"/>
                    </a:lnTo>
                    <a:lnTo>
                      <a:pt x="16" y="326"/>
                    </a:lnTo>
                    <a:lnTo>
                      <a:pt x="34" y="318"/>
                    </a:lnTo>
                    <a:lnTo>
                      <a:pt x="56" y="304"/>
                    </a:lnTo>
                    <a:lnTo>
                      <a:pt x="84" y="288"/>
                    </a:lnTo>
                    <a:lnTo>
                      <a:pt x="112" y="266"/>
                    </a:lnTo>
                    <a:lnTo>
                      <a:pt x="142" y="242"/>
                    </a:lnTo>
                    <a:lnTo>
                      <a:pt x="170" y="212"/>
                    </a:lnTo>
                    <a:lnTo>
                      <a:pt x="196" y="180"/>
                    </a:lnTo>
                    <a:lnTo>
                      <a:pt x="220" y="142"/>
                    </a:lnTo>
                    <a:lnTo>
                      <a:pt x="238" y="100"/>
                    </a:lnTo>
                    <a:lnTo>
                      <a:pt x="250" y="54"/>
                    </a:lnTo>
                    <a:lnTo>
                      <a:pt x="254" y="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>
                  <a:alpha val="49001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bs-Latn-BA"/>
              </a:p>
            </p:txBody>
          </p:sp>
        </p:grpSp>
      </p:grpSp>
      <p:grpSp>
        <p:nvGrpSpPr>
          <p:cNvPr id="80962" name="Group 66"/>
          <p:cNvGrpSpPr>
            <a:grpSpLocks/>
          </p:cNvGrpSpPr>
          <p:nvPr/>
        </p:nvGrpSpPr>
        <p:grpSpPr bwMode="auto">
          <a:xfrm rot="16200000">
            <a:off x="762000" y="2686050"/>
            <a:ext cx="1268413" cy="1308100"/>
            <a:chOff x="2789" y="1625"/>
            <a:chExt cx="907" cy="907"/>
          </a:xfrm>
        </p:grpSpPr>
        <p:sp>
          <p:nvSpPr>
            <p:cNvPr id="80963" name="Oval 67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80964" name="Oval 68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80965" name="Oval 69"/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bs-Latn-BA"/>
            </a:p>
          </p:txBody>
        </p:sp>
        <p:sp>
          <p:nvSpPr>
            <p:cNvPr id="80966" name="Oval 70"/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bs-Latn-BA"/>
            </a:p>
          </p:txBody>
        </p:sp>
        <p:sp>
          <p:nvSpPr>
            <p:cNvPr id="80967" name="Oval 71"/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bs-Latn-BA"/>
            </a:p>
          </p:txBody>
        </p:sp>
        <p:grpSp>
          <p:nvGrpSpPr>
            <p:cNvPr id="80968" name="Group 72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80969" name="Oval 73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bs-Latn-BA"/>
              </a:p>
            </p:txBody>
          </p:sp>
          <p:sp>
            <p:nvSpPr>
              <p:cNvPr id="80970" name="Oval 74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bs-Latn-BA"/>
              </a:p>
            </p:txBody>
          </p:sp>
          <p:sp>
            <p:nvSpPr>
              <p:cNvPr id="80971" name="Oval 75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bs-Latn-BA"/>
              </a:p>
            </p:txBody>
          </p:sp>
          <p:sp>
            <p:nvSpPr>
              <p:cNvPr id="80972" name="Oval 76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r>
                  <a:rPr lang="bs-Latn-BA" dirty="0" smtClean="0"/>
                  <a:t>   </a:t>
                </a:r>
                <a:endParaRPr lang="bs-Latn-BA" sz="2800" dirty="0"/>
              </a:p>
            </p:txBody>
          </p:sp>
        </p:grpSp>
      </p:grpSp>
      <p:sp>
        <p:nvSpPr>
          <p:cNvPr id="80973" name="Text Box 77"/>
          <p:cNvSpPr txBox="1">
            <a:spLocks noChangeArrowheads="1"/>
          </p:cNvSpPr>
          <p:nvPr/>
        </p:nvSpPr>
        <p:spPr bwMode="gray">
          <a:xfrm rot="3925970">
            <a:off x="1180723" y="4582824"/>
            <a:ext cx="14093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bs-Latn-BA" sz="2000" b="1" dirty="0" smtClean="0">
                <a:solidFill>
                  <a:schemeClr val="bg1"/>
                </a:solidFill>
              </a:rPr>
              <a:t>Planiranje</a:t>
            </a:r>
            <a:endParaRPr lang="en-AU" sz="2000" b="1" dirty="0">
              <a:solidFill>
                <a:schemeClr val="bg1"/>
              </a:solidFill>
            </a:endParaRPr>
          </a:p>
        </p:txBody>
      </p:sp>
      <p:sp>
        <p:nvSpPr>
          <p:cNvPr id="80974" name="Text Box 78"/>
          <p:cNvSpPr txBox="1">
            <a:spLocks noChangeArrowheads="1"/>
          </p:cNvSpPr>
          <p:nvPr/>
        </p:nvSpPr>
        <p:spPr bwMode="gray">
          <a:xfrm rot="3925970">
            <a:off x="1484066" y="4117510"/>
            <a:ext cx="12196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r-HR" sz="1400" b="1" dirty="0" smtClean="0"/>
              <a:t>SASTANAK </a:t>
            </a:r>
          </a:p>
          <a:p>
            <a:pPr eaLnBrk="0" hangingPunct="0"/>
            <a:r>
              <a:rPr lang="hr-HR" sz="1400" b="1" dirty="0" smtClean="0"/>
              <a:t>MENTORA</a:t>
            </a:r>
            <a:endParaRPr lang="en-AU" sz="1400" b="1" dirty="0"/>
          </a:p>
        </p:txBody>
      </p:sp>
      <p:sp>
        <p:nvSpPr>
          <p:cNvPr id="80975" name="Text Box 79"/>
          <p:cNvSpPr txBox="1">
            <a:spLocks noChangeArrowheads="1"/>
          </p:cNvSpPr>
          <p:nvPr/>
        </p:nvSpPr>
        <p:spPr bwMode="gray">
          <a:xfrm rot="3925970">
            <a:off x="2664600" y="4703860"/>
            <a:ext cx="18860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bs-Latn-BA" sz="1400" b="1" dirty="0" smtClean="0">
                <a:solidFill>
                  <a:schemeClr val="bg1"/>
                </a:solidFill>
              </a:rPr>
              <a:t>Životopis+zamolba</a:t>
            </a:r>
            <a:endParaRPr lang="en-AU" sz="1400" b="1" dirty="0">
              <a:solidFill>
                <a:schemeClr val="bg1"/>
              </a:solidFill>
            </a:endParaRPr>
          </a:p>
        </p:txBody>
      </p:sp>
      <p:sp>
        <p:nvSpPr>
          <p:cNvPr id="80976" name="Text Box 80"/>
          <p:cNvSpPr txBox="1">
            <a:spLocks noChangeArrowheads="1"/>
          </p:cNvSpPr>
          <p:nvPr/>
        </p:nvSpPr>
        <p:spPr bwMode="gray">
          <a:xfrm rot="3925970">
            <a:off x="3276048" y="4117510"/>
            <a:ext cx="11187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bs-Latn-BA" sz="1400" b="1" dirty="0" smtClean="0"/>
              <a:t>NATJEČAJ</a:t>
            </a:r>
          </a:p>
          <a:p>
            <a:pPr eaLnBrk="0" hangingPunct="0"/>
            <a:r>
              <a:rPr lang="bs-Latn-BA" sz="1400" b="1" dirty="0" smtClean="0"/>
              <a:t>ZA POSAO</a:t>
            </a:r>
            <a:endParaRPr lang="en-AU" sz="1400" b="1" dirty="0"/>
          </a:p>
        </p:txBody>
      </p:sp>
      <p:sp>
        <p:nvSpPr>
          <p:cNvPr id="80977" name="Text Box 81"/>
          <p:cNvSpPr txBox="1">
            <a:spLocks noChangeArrowheads="1"/>
          </p:cNvSpPr>
          <p:nvPr/>
        </p:nvSpPr>
        <p:spPr bwMode="gray">
          <a:xfrm rot="3925970">
            <a:off x="4446331" y="4531311"/>
            <a:ext cx="18261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bs-Latn-BA" sz="1600" b="1" dirty="0" smtClean="0">
                <a:solidFill>
                  <a:schemeClr val="bg1"/>
                </a:solidFill>
              </a:rPr>
              <a:t>Eko dobro - ured</a:t>
            </a:r>
            <a:endParaRPr lang="en-AU" sz="1600" b="1" dirty="0">
              <a:solidFill>
                <a:schemeClr val="bg1"/>
              </a:solidFill>
            </a:endParaRPr>
          </a:p>
        </p:txBody>
      </p:sp>
      <p:sp>
        <p:nvSpPr>
          <p:cNvPr id="80978" name="Text Box 82"/>
          <p:cNvSpPr txBox="1">
            <a:spLocks noChangeArrowheads="1"/>
          </p:cNvSpPr>
          <p:nvPr/>
        </p:nvSpPr>
        <p:spPr bwMode="gray">
          <a:xfrm rot="3925970">
            <a:off x="4962884" y="4225231"/>
            <a:ext cx="13708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bs-Latn-BA" sz="1400" b="1" dirty="0" smtClean="0"/>
              <a:t>REALIZACIJA</a:t>
            </a:r>
            <a:endParaRPr lang="en-AU" sz="1400" b="1" dirty="0"/>
          </a:p>
        </p:txBody>
      </p:sp>
      <p:sp>
        <p:nvSpPr>
          <p:cNvPr id="80979" name="Text Box 83"/>
          <p:cNvSpPr txBox="1">
            <a:spLocks noChangeArrowheads="1"/>
          </p:cNvSpPr>
          <p:nvPr/>
        </p:nvSpPr>
        <p:spPr bwMode="gray">
          <a:xfrm rot="3925970">
            <a:off x="6293169" y="4771961"/>
            <a:ext cx="22493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bs-Latn-BA" sz="2000" b="1" dirty="0" smtClean="0">
                <a:solidFill>
                  <a:schemeClr val="bg1"/>
                </a:solidFill>
              </a:rPr>
              <a:t>    </a:t>
            </a:r>
            <a:r>
              <a:rPr lang="bs-Latn-BA" b="1" dirty="0" smtClean="0">
                <a:solidFill>
                  <a:schemeClr val="bg1"/>
                </a:solidFill>
              </a:rPr>
              <a:t>Nagrade</a:t>
            </a:r>
            <a:endParaRPr lang="en-AU" sz="2000" b="1" dirty="0">
              <a:solidFill>
                <a:schemeClr val="bg1"/>
              </a:solidFill>
            </a:endParaRPr>
          </a:p>
        </p:txBody>
      </p:sp>
      <p:sp>
        <p:nvSpPr>
          <p:cNvPr id="80980" name="Text Box 84"/>
          <p:cNvSpPr txBox="1">
            <a:spLocks noChangeArrowheads="1"/>
          </p:cNvSpPr>
          <p:nvPr/>
        </p:nvSpPr>
        <p:spPr bwMode="gray">
          <a:xfrm rot="3925970">
            <a:off x="7098963" y="4244309"/>
            <a:ext cx="10711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bs-Latn-BA" sz="1400" b="1" dirty="0" smtClean="0"/>
              <a:t>SAJMOVI</a:t>
            </a:r>
          </a:p>
          <a:p>
            <a:pPr eaLnBrk="0" hangingPunct="0"/>
            <a:r>
              <a:rPr lang="bs-Latn-BA" sz="1400" b="1" dirty="0" smtClean="0"/>
              <a:t>I SMOTRE</a:t>
            </a:r>
            <a:endParaRPr lang="en-AU" sz="1400" b="1" dirty="0"/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928662" y="2357430"/>
            <a:ext cx="1857388" cy="1588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2928926" y="2357430"/>
            <a:ext cx="1857388" cy="1588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4929190" y="2357430"/>
            <a:ext cx="1857388" cy="1588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Content Placeholder 4" descr="DSCF08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2786058"/>
            <a:ext cx="1428760" cy="10715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28860" y="2786058"/>
            <a:ext cx="1456392" cy="11011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1" name="Content Placeholder 4" descr="DSC027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86248" y="2786058"/>
            <a:ext cx="1410901" cy="10001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2" name="Picture 2" descr="D:\RASADA__LAZO\RASADA\slike pula\HPIM65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714620"/>
            <a:ext cx="1428760" cy="12527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171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UČENIČKA ZADRUGA - SEKCIJE</a:t>
            </a:r>
            <a:endParaRPr lang="en-AU" dirty="0"/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sr-Latn-CS"/>
          </a:p>
        </p:txBody>
      </p:sp>
      <p:sp>
        <p:nvSpPr>
          <p:cNvPr id="88110" name="AutoShape 46"/>
          <p:cNvSpPr>
            <a:spLocks noChangeArrowheads="1"/>
          </p:cNvSpPr>
          <p:nvPr/>
        </p:nvSpPr>
        <p:spPr bwMode="ltGray">
          <a:xfrm rot="5400000">
            <a:off x="-2422526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88111" name="AutoShape 47"/>
          <p:cNvSpPr>
            <a:spLocks noChangeArrowheads="1"/>
          </p:cNvSpPr>
          <p:nvPr/>
        </p:nvSpPr>
        <p:spPr bwMode="ltGray">
          <a:xfrm rot="5400000" flipH="1">
            <a:off x="-2016125" y="1908958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alpha val="56000"/>
                </a:schemeClr>
              </a:gs>
              <a:gs pos="100000">
                <a:schemeClr val="accent1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88112" name="AutoShape 48"/>
          <p:cNvSpPr>
            <a:spLocks noChangeArrowheads="1"/>
          </p:cNvSpPr>
          <p:nvPr/>
        </p:nvSpPr>
        <p:spPr bwMode="gray">
          <a:xfrm>
            <a:off x="2500298" y="3714752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bs-Latn-BA" b="1" dirty="0" smtClean="0">
                <a:solidFill>
                  <a:schemeClr val="tx2"/>
                </a:solidFill>
              </a:rPr>
              <a:t>Vinski podrum</a:t>
            </a:r>
            <a:endParaRPr lang="en-AU" b="1" dirty="0">
              <a:solidFill>
                <a:schemeClr val="tx2"/>
              </a:solidFill>
            </a:endParaRPr>
          </a:p>
        </p:txBody>
      </p:sp>
      <p:sp>
        <p:nvSpPr>
          <p:cNvPr id="88113" name="AutoShape 49"/>
          <p:cNvSpPr>
            <a:spLocks noChangeArrowheads="1"/>
          </p:cNvSpPr>
          <p:nvPr/>
        </p:nvSpPr>
        <p:spPr bwMode="gray">
          <a:xfrm>
            <a:off x="2428860" y="3071810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bs-Latn-BA" b="1" dirty="0" smtClean="0">
                <a:solidFill>
                  <a:schemeClr val="tx2"/>
                </a:solidFill>
              </a:rPr>
              <a:t>Klijalište</a:t>
            </a:r>
            <a:endParaRPr lang="en-AU" b="1" dirty="0">
              <a:solidFill>
                <a:schemeClr val="tx2"/>
              </a:solidFill>
            </a:endParaRPr>
          </a:p>
        </p:txBody>
      </p:sp>
      <p:sp>
        <p:nvSpPr>
          <p:cNvPr id="88114" name="AutoShape 50"/>
          <p:cNvSpPr>
            <a:spLocks noChangeArrowheads="1"/>
          </p:cNvSpPr>
          <p:nvPr/>
        </p:nvSpPr>
        <p:spPr bwMode="gray">
          <a:xfrm>
            <a:off x="2143108" y="2428868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bs-Latn-BA" b="1" dirty="0" smtClean="0">
                <a:solidFill>
                  <a:schemeClr val="tx2"/>
                </a:solidFill>
              </a:rPr>
              <a:t>Povrtnjak</a:t>
            </a:r>
            <a:endParaRPr lang="en-AU" b="1" dirty="0">
              <a:solidFill>
                <a:schemeClr val="tx2"/>
              </a:solidFill>
            </a:endParaRPr>
          </a:p>
        </p:txBody>
      </p:sp>
      <p:sp>
        <p:nvSpPr>
          <p:cNvPr id="88115" name="AutoShape 51"/>
          <p:cNvSpPr>
            <a:spLocks noChangeArrowheads="1"/>
          </p:cNvSpPr>
          <p:nvPr/>
        </p:nvSpPr>
        <p:spPr bwMode="gray">
          <a:xfrm>
            <a:off x="1714480" y="1785926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bs-Latn-BA" b="1" dirty="0" smtClean="0">
                <a:solidFill>
                  <a:schemeClr val="tx2"/>
                </a:solidFill>
              </a:rPr>
              <a:t>Voćnjak</a:t>
            </a:r>
            <a:endParaRPr lang="en-AU" b="1" dirty="0">
              <a:solidFill>
                <a:schemeClr val="tx2"/>
              </a:solidFill>
            </a:endParaRPr>
          </a:p>
        </p:txBody>
      </p:sp>
      <p:sp>
        <p:nvSpPr>
          <p:cNvPr id="88116" name="AutoShape 52"/>
          <p:cNvSpPr>
            <a:spLocks noChangeArrowheads="1"/>
          </p:cNvSpPr>
          <p:nvPr/>
        </p:nvSpPr>
        <p:spPr bwMode="gray">
          <a:xfrm>
            <a:off x="1357290" y="5786454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bs-Latn-BA" b="1" dirty="0" smtClean="0">
                <a:solidFill>
                  <a:schemeClr val="tx2"/>
                </a:solidFill>
              </a:rPr>
              <a:t>Mini pivovara</a:t>
            </a:r>
            <a:endParaRPr lang="en-AU" b="1" dirty="0">
              <a:solidFill>
                <a:schemeClr val="tx2"/>
              </a:solidFill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0" y="1071546"/>
            <a:ext cx="714348" cy="590543"/>
            <a:chOff x="2078" y="1680"/>
            <a:chExt cx="1615" cy="1615"/>
          </a:xfrm>
        </p:grpSpPr>
        <p:sp>
          <p:nvSpPr>
            <p:cNvPr id="88118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88119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88120" name="Oval 5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88121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88122" name="Oval 5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bs-Latn-BA"/>
            </a:p>
          </p:txBody>
        </p:sp>
        <p:sp>
          <p:nvSpPr>
            <p:cNvPr id="88123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184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bs-Latn-BA" sz="1400" dirty="0" smtClean="0"/>
                <a:t>1</a:t>
              </a:r>
              <a:endParaRPr lang="bs-Latn-BA" sz="1400" dirty="0"/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642910" y="1714488"/>
            <a:ext cx="642942" cy="588961"/>
            <a:chOff x="2078" y="1680"/>
            <a:chExt cx="1615" cy="1615"/>
          </a:xfrm>
        </p:grpSpPr>
        <p:sp>
          <p:nvSpPr>
            <p:cNvPr id="88125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88126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88127" name="Oval 6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88128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88129" name="Oval 6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bs-Latn-BA"/>
            </a:p>
          </p:txBody>
        </p:sp>
        <p:sp>
          <p:nvSpPr>
            <p:cNvPr id="88130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187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bs-Latn-BA" sz="1400" dirty="0" smtClean="0"/>
                <a:t>2</a:t>
              </a:r>
              <a:endParaRPr lang="bs-Latn-BA" sz="1400" dirty="0"/>
            </a:p>
          </p:txBody>
        </p:sp>
      </p:grpSp>
      <p:grpSp>
        <p:nvGrpSpPr>
          <p:cNvPr id="4" name="Group 67"/>
          <p:cNvGrpSpPr>
            <a:grpSpLocks/>
          </p:cNvGrpSpPr>
          <p:nvPr/>
        </p:nvGrpSpPr>
        <p:grpSpPr bwMode="auto">
          <a:xfrm>
            <a:off x="1142976" y="2214554"/>
            <a:ext cx="714380" cy="642942"/>
            <a:chOff x="2078" y="1680"/>
            <a:chExt cx="1615" cy="1615"/>
          </a:xfrm>
        </p:grpSpPr>
        <p:sp>
          <p:nvSpPr>
            <p:cNvPr id="88132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88133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88134" name="Oval 7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88135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88136" name="Oval 7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bs-Latn-BA"/>
            </a:p>
          </p:txBody>
        </p:sp>
        <p:sp>
          <p:nvSpPr>
            <p:cNvPr id="88137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87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bs-Latn-BA" sz="1400" dirty="0" smtClean="0"/>
                <a:t>3</a:t>
              </a:r>
              <a:endParaRPr lang="bs-Latn-BA" sz="1400" dirty="0"/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1500166" y="2857496"/>
            <a:ext cx="647720" cy="714380"/>
            <a:chOff x="2078" y="1680"/>
            <a:chExt cx="1615" cy="1615"/>
          </a:xfrm>
        </p:grpSpPr>
        <p:sp>
          <p:nvSpPr>
            <p:cNvPr id="88139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88140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88141" name="Oval 7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88142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88143" name="Oval 7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bs-Latn-BA"/>
            </a:p>
          </p:txBody>
        </p:sp>
        <p:sp>
          <p:nvSpPr>
            <p:cNvPr id="88144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97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bs-Latn-BA" sz="1400" dirty="0" smtClean="0"/>
                <a:t>4</a:t>
              </a:r>
              <a:endParaRPr lang="bs-Latn-BA" sz="1400" dirty="0"/>
            </a:p>
          </p:txBody>
        </p:sp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714480" y="3643314"/>
            <a:ext cx="593748" cy="638191"/>
            <a:chOff x="2078" y="1680"/>
            <a:chExt cx="1615" cy="1615"/>
          </a:xfrm>
        </p:grpSpPr>
        <p:sp>
          <p:nvSpPr>
            <p:cNvPr id="88146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88147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88148" name="Oval 8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88149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88150" name="Oval 8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bs-Latn-BA"/>
            </a:p>
          </p:txBody>
        </p:sp>
        <p:sp>
          <p:nvSpPr>
            <p:cNvPr id="88151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5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bs-Latn-BA" sz="1400" dirty="0" smtClean="0"/>
                <a:t>5</a:t>
              </a:r>
              <a:endParaRPr lang="bs-Latn-BA" sz="1400" dirty="0"/>
            </a:p>
          </p:txBody>
        </p:sp>
      </p:grp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1500166" y="4429132"/>
            <a:ext cx="642942" cy="590543"/>
            <a:chOff x="2078" y="1680"/>
            <a:chExt cx="1615" cy="1615"/>
          </a:xfrm>
        </p:grpSpPr>
        <p:sp>
          <p:nvSpPr>
            <p:cNvPr id="49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50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51" name="Oval 5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52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53" name="Oval 5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bs-Latn-BA"/>
            </a:p>
          </p:txBody>
        </p:sp>
        <p:sp>
          <p:nvSpPr>
            <p:cNvPr id="54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184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bs-Latn-BA" sz="1400" dirty="0" smtClean="0"/>
                <a:t>6</a:t>
              </a:r>
              <a:endParaRPr lang="bs-Latn-BA" sz="1400" dirty="0"/>
            </a:p>
          </p:txBody>
        </p:sp>
      </p:grpSp>
      <p:sp>
        <p:nvSpPr>
          <p:cNvPr id="55" name="AutoShape 52"/>
          <p:cNvSpPr>
            <a:spLocks noChangeArrowheads="1"/>
          </p:cNvSpPr>
          <p:nvPr/>
        </p:nvSpPr>
        <p:spPr bwMode="gray">
          <a:xfrm>
            <a:off x="2357422" y="4500570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bs-Latn-BA" b="1" dirty="0" smtClean="0">
                <a:solidFill>
                  <a:schemeClr val="tx2"/>
                </a:solidFill>
              </a:rPr>
              <a:t>Kuharstvo</a:t>
            </a:r>
            <a:endParaRPr lang="en-AU" b="1" dirty="0">
              <a:solidFill>
                <a:schemeClr val="tx2"/>
              </a:solidFill>
            </a:endParaRPr>
          </a:p>
        </p:txBody>
      </p:sp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1142976" y="4929198"/>
            <a:ext cx="642942" cy="588961"/>
            <a:chOff x="2078" y="1680"/>
            <a:chExt cx="1615" cy="1615"/>
          </a:xfrm>
        </p:grpSpPr>
        <p:sp>
          <p:nvSpPr>
            <p:cNvPr id="5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5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59" name="Oval 6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6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61" name="Oval 6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bs-Latn-BA"/>
            </a:p>
          </p:txBody>
        </p:sp>
        <p:sp>
          <p:nvSpPr>
            <p:cNvPr id="6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187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bs-Latn-BA" sz="1400" dirty="0" smtClean="0"/>
                <a:t>7</a:t>
              </a:r>
              <a:endParaRPr lang="bs-Latn-BA" sz="1400" dirty="0"/>
            </a:p>
          </p:txBody>
        </p:sp>
      </p:grpSp>
      <p:sp>
        <p:nvSpPr>
          <p:cNvPr id="63" name="AutoShape 51"/>
          <p:cNvSpPr>
            <a:spLocks noChangeArrowheads="1"/>
          </p:cNvSpPr>
          <p:nvPr/>
        </p:nvSpPr>
        <p:spPr bwMode="gray">
          <a:xfrm>
            <a:off x="2000232" y="5143512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bs-Latn-BA" b="1" dirty="0" smtClean="0">
                <a:solidFill>
                  <a:schemeClr val="tx2"/>
                </a:solidFill>
              </a:rPr>
              <a:t>Marketing</a:t>
            </a:r>
            <a:endParaRPr lang="en-AU" b="1" dirty="0">
              <a:solidFill>
                <a:schemeClr val="tx2"/>
              </a:solidFill>
            </a:endParaRPr>
          </a:p>
        </p:txBody>
      </p:sp>
      <p:grpSp>
        <p:nvGrpSpPr>
          <p:cNvPr id="9" name="Group 60"/>
          <p:cNvGrpSpPr>
            <a:grpSpLocks/>
          </p:cNvGrpSpPr>
          <p:nvPr/>
        </p:nvGrpSpPr>
        <p:grpSpPr bwMode="auto">
          <a:xfrm>
            <a:off x="642910" y="5429264"/>
            <a:ext cx="642942" cy="588961"/>
            <a:chOff x="2078" y="1680"/>
            <a:chExt cx="1615" cy="1615"/>
          </a:xfrm>
        </p:grpSpPr>
        <p:sp>
          <p:nvSpPr>
            <p:cNvPr id="65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66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67" name="Oval 6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68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bs-Latn-BA"/>
            </a:p>
          </p:txBody>
        </p:sp>
        <p:sp>
          <p:nvSpPr>
            <p:cNvPr id="69" name="Oval 6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bs-Latn-BA"/>
            </a:p>
          </p:txBody>
        </p:sp>
        <p:sp>
          <p:nvSpPr>
            <p:cNvPr id="70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187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r>
                <a:rPr lang="bs-Latn-BA" sz="1400" b="1" dirty="0" smtClean="0">
                  <a:solidFill>
                    <a:schemeClr val="tx1"/>
                  </a:solidFill>
                </a:rPr>
                <a:t>8</a:t>
              </a:r>
              <a:endParaRPr lang="bs-Latn-BA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1" name="AutoShape 52"/>
          <p:cNvSpPr>
            <a:spLocks noChangeArrowheads="1"/>
          </p:cNvSpPr>
          <p:nvPr/>
        </p:nvSpPr>
        <p:spPr bwMode="gray">
          <a:xfrm>
            <a:off x="857224" y="1071546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bs-Latn-BA" b="1" dirty="0" smtClean="0">
                <a:solidFill>
                  <a:schemeClr val="tx2"/>
                </a:solidFill>
              </a:rPr>
              <a:t>Plastenik s jagodama</a:t>
            </a:r>
            <a:endParaRPr lang="en-AU" b="1" dirty="0">
              <a:solidFill>
                <a:schemeClr val="tx2"/>
              </a:solidFill>
            </a:endParaRPr>
          </a:p>
        </p:txBody>
      </p:sp>
      <p:sp>
        <p:nvSpPr>
          <p:cNvPr id="11" name="Rezervirano mjesto datum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042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AutoShape 3"/>
          <p:cNvSpPr>
            <a:spLocks noChangeArrowheads="1"/>
          </p:cNvSpPr>
          <p:nvPr/>
        </p:nvSpPr>
        <p:spPr bwMode="gray">
          <a:xfrm>
            <a:off x="1857356" y="1785926"/>
            <a:ext cx="5530850" cy="2743200"/>
          </a:xfrm>
          <a:prstGeom prst="upArrow">
            <a:avLst>
              <a:gd name="adj1" fmla="val 57824"/>
              <a:gd name="adj2" fmla="val 54398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100356" name="AutoShape 4"/>
          <p:cNvSpPr>
            <a:spLocks noChangeArrowheads="1"/>
          </p:cNvSpPr>
          <p:nvPr/>
        </p:nvSpPr>
        <p:spPr bwMode="gray">
          <a:xfrm>
            <a:off x="214282" y="428604"/>
            <a:ext cx="8643998" cy="121444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bs-Latn-BA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 ČIME SE PONOSIMO !!!</a:t>
            </a:r>
            <a:endParaRPr lang="en-AU" sz="36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gray">
          <a:xfrm>
            <a:off x="2928927" y="3048000"/>
            <a:ext cx="350046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bs-Latn-BA" sz="2000" dirty="0" smtClean="0">
                <a:solidFill>
                  <a:schemeClr val="tx2"/>
                </a:solidFill>
              </a:rPr>
              <a:t> </a:t>
            </a:r>
            <a:r>
              <a:rPr lang="bs-Latn-BA" sz="2000" b="1" dirty="0" smtClean="0">
                <a:solidFill>
                  <a:schemeClr val="tx2"/>
                </a:solidFill>
              </a:rPr>
              <a:t>4. DRŽAVNE SMOTRE</a:t>
            </a:r>
          </a:p>
          <a:p>
            <a:pPr algn="ctr" eaLnBrk="0" hangingPunct="0"/>
            <a:r>
              <a:rPr lang="bs-Latn-BA" sz="2000" b="1" dirty="0" smtClean="0">
                <a:solidFill>
                  <a:schemeClr val="tx2"/>
                </a:solidFill>
              </a:rPr>
              <a:t>UČENIČKIH ZADRUGA</a:t>
            </a:r>
            <a:endParaRPr lang="en-AU" sz="2000" b="1" dirty="0">
              <a:solidFill>
                <a:schemeClr val="tx2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57224" y="4214818"/>
            <a:ext cx="1636713" cy="2381250"/>
            <a:chOff x="540" y="2280"/>
            <a:chExt cx="1031" cy="150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540" y="2280"/>
              <a:ext cx="936" cy="1150"/>
              <a:chOff x="576" y="1318"/>
              <a:chExt cx="1248" cy="1563"/>
            </a:xfrm>
          </p:grpSpPr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576" y="1318"/>
                <a:ext cx="1248" cy="1295"/>
                <a:chOff x="1951" y="1575"/>
                <a:chExt cx="1680" cy="1679"/>
              </a:xfrm>
            </p:grpSpPr>
            <p:sp>
              <p:nvSpPr>
                <p:cNvPr id="100361" name="Oval 9"/>
                <p:cNvSpPr>
                  <a:spLocks noChangeArrowheads="1"/>
                </p:cNvSpPr>
                <p:nvPr/>
              </p:nvSpPr>
              <p:spPr bwMode="gray">
                <a:xfrm>
                  <a:off x="1951" y="1575"/>
                  <a:ext cx="1680" cy="167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3529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bs-Latn-BA"/>
                </a:p>
              </p:txBody>
            </p:sp>
            <p:sp>
              <p:nvSpPr>
                <p:cNvPr id="100362" name="Freeform 10"/>
                <p:cNvSpPr>
                  <a:spLocks/>
                </p:cNvSpPr>
                <p:nvPr/>
              </p:nvSpPr>
              <p:spPr bwMode="gray">
                <a:xfrm>
                  <a:off x="2032" y="1654"/>
                  <a:ext cx="1458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bs-Latn-BA"/>
                </a:p>
              </p:txBody>
            </p:sp>
          </p:grpSp>
          <p:sp>
            <p:nvSpPr>
              <p:cNvPr id="100363" name="Text Box 11"/>
              <p:cNvSpPr txBox="1">
                <a:spLocks noChangeArrowheads="1"/>
              </p:cNvSpPr>
              <p:nvPr/>
            </p:nvSpPr>
            <p:spPr bwMode="gray">
              <a:xfrm>
                <a:off x="756" y="1379"/>
                <a:ext cx="993" cy="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bs-Latn-BA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2007. </a:t>
                </a:r>
              </a:p>
              <a:p>
                <a:pPr algn="ctr" eaLnBrk="0" hangingPunct="0"/>
                <a:r>
                  <a:rPr lang="bs-Latn-BA" sz="1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TROGIR</a:t>
                </a:r>
              </a:p>
              <a:p>
                <a:pPr algn="ctr" eaLnBrk="0" hangingPunct="0"/>
                <a:r>
                  <a:rPr lang="bs-Latn-BA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Pohvala</a:t>
                </a:r>
              </a:p>
              <a:p>
                <a:pPr algn="ctr" eaLnBrk="0" hangingPunct="0"/>
                <a:r>
                  <a:rPr lang="bs-Latn-BA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Za uzgoj jagoda </a:t>
                </a:r>
              </a:p>
              <a:p>
                <a:pPr algn="ctr" eaLnBrk="0" hangingPunct="0"/>
                <a:endParaRPr lang="en-A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100364" name="Oval 12"/>
            <p:cNvSpPr>
              <a:spLocks noChangeArrowheads="1"/>
            </p:cNvSpPr>
            <p:nvPr/>
          </p:nvSpPr>
          <p:spPr bwMode="gray">
            <a:xfrm>
              <a:off x="576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sr-Latn-CS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786050" y="4143380"/>
            <a:ext cx="1651001" cy="2070100"/>
            <a:chOff x="1755" y="2476"/>
            <a:chExt cx="1040" cy="1304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1776" y="2476"/>
              <a:ext cx="960" cy="958"/>
              <a:chOff x="2016" y="1920"/>
              <a:chExt cx="1680" cy="1680"/>
            </a:xfrm>
          </p:grpSpPr>
          <p:sp>
            <p:nvSpPr>
              <p:cNvPr id="100367" name="Oval 15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100368" name="Freeform 16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bs-Latn-BA"/>
              </a:p>
            </p:txBody>
          </p:sp>
        </p:grpSp>
        <p:sp>
          <p:nvSpPr>
            <p:cNvPr id="100369" name="Text Box 17"/>
            <p:cNvSpPr txBox="1">
              <a:spLocks noChangeArrowheads="1"/>
            </p:cNvSpPr>
            <p:nvPr/>
          </p:nvSpPr>
          <p:spPr bwMode="gray">
            <a:xfrm>
              <a:off x="1755" y="2505"/>
              <a:ext cx="99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bs-Latn-BA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2009.</a:t>
              </a:r>
            </a:p>
            <a:p>
              <a:pPr algn="ctr" eaLnBrk="0" hangingPunct="0"/>
              <a:r>
                <a:rPr lang="bs-Latn-BA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PULA</a:t>
              </a:r>
            </a:p>
            <a:p>
              <a:pPr algn="ctr" eaLnBrk="0" hangingPunct="0"/>
              <a:r>
                <a:rPr lang="bs-Latn-BA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Najproizvod vino od jagoda</a:t>
              </a:r>
              <a:endParaRPr lang="en-A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00370" name="Oval 18"/>
            <p:cNvSpPr>
              <a:spLocks noChangeArrowheads="1"/>
            </p:cNvSpPr>
            <p:nvPr/>
          </p:nvSpPr>
          <p:spPr bwMode="gray">
            <a:xfrm>
              <a:off x="1800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sr-Latn-CS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4929190" y="4143380"/>
            <a:ext cx="1631950" cy="2114550"/>
            <a:chOff x="3072" y="2448"/>
            <a:chExt cx="1028" cy="1332"/>
          </a:xfrm>
        </p:grpSpPr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3072" y="2448"/>
              <a:ext cx="960" cy="945"/>
              <a:chOff x="2016" y="1920"/>
              <a:chExt cx="1680" cy="1657"/>
            </a:xfrm>
          </p:grpSpPr>
          <p:sp>
            <p:nvSpPr>
              <p:cNvPr id="100373" name="Oval 2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57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100374" name="Freeform 2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bs-Latn-BA"/>
              </a:p>
            </p:txBody>
          </p:sp>
        </p:grpSp>
        <p:sp>
          <p:nvSpPr>
            <p:cNvPr id="100375" name="Text Box 23"/>
            <p:cNvSpPr txBox="1">
              <a:spLocks noChangeArrowheads="1"/>
            </p:cNvSpPr>
            <p:nvPr/>
          </p:nvSpPr>
          <p:spPr bwMode="gray">
            <a:xfrm>
              <a:off x="3120" y="2493"/>
              <a:ext cx="864" cy="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bs-Latn-BA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2011.</a:t>
              </a:r>
            </a:p>
            <a:p>
              <a:pPr algn="ctr" eaLnBrk="0" hangingPunct="0"/>
              <a:r>
                <a:rPr lang="bs-Latn-BA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OPATIJA</a:t>
              </a:r>
            </a:p>
            <a:p>
              <a:pPr algn="ctr" eaLnBrk="0" hangingPunct="0"/>
              <a:r>
                <a:rPr lang="bs-Latn-BA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POHVALA</a:t>
              </a:r>
            </a:p>
            <a:p>
              <a:pPr algn="ctr" eaLnBrk="0" hangingPunct="0"/>
              <a:r>
                <a:rPr lang="bs-Latn-BA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ZA DALJSKI IDOL</a:t>
              </a:r>
              <a:endParaRPr lang="en-A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00376" name="Oval 24"/>
            <p:cNvSpPr>
              <a:spLocks noChangeArrowheads="1"/>
            </p:cNvSpPr>
            <p:nvPr/>
          </p:nvSpPr>
          <p:spPr bwMode="gray">
            <a:xfrm>
              <a:off x="3105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sr-Latn-CS"/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6786578" y="4267200"/>
            <a:ext cx="1574785" cy="1805006"/>
            <a:chOff x="4272" y="2448"/>
            <a:chExt cx="995" cy="1332"/>
          </a:xfrm>
        </p:grpSpPr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4272" y="2448"/>
              <a:ext cx="960" cy="988"/>
              <a:chOff x="2400" y="1488"/>
              <a:chExt cx="1152" cy="1181"/>
            </a:xfrm>
          </p:grpSpPr>
          <p:grpSp>
            <p:nvGrpSpPr>
              <p:cNvPr id="11" name="Group 27"/>
              <p:cNvGrpSpPr>
                <a:grpSpLocks/>
              </p:cNvGrpSpPr>
              <p:nvPr/>
            </p:nvGrpSpPr>
            <p:grpSpPr bwMode="auto">
              <a:xfrm>
                <a:off x="2400" y="1488"/>
                <a:ext cx="1152" cy="1152"/>
                <a:chOff x="2016" y="1920"/>
                <a:chExt cx="1680" cy="1680"/>
              </a:xfrm>
            </p:grpSpPr>
            <p:sp>
              <p:nvSpPr>
                <p:cNvPr id="100380" name="Oval 2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bs-Latn-BA"/>
                </a:p>
              </p:txBody>
            </p:sp>
            <p:sp>
              <p:nvSpPr>
                <p:cNvPr id="100381" name="Freeform 2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bs-Latn-BA"/>
                </a:p>
              </p:txBody>
            </p:sp>
          </p:grpSp>
          <p:sp>
            <p:nvSpPr>
              <p:cNvPr id="100382" name="Text Box 30"/>
              <p:cNvSpPr txBox="1">
                <a:spLocks noChangeArrowheads="1"/>
              </p:cNvSpPr>
              <p:nvPr/>
            </p:nvSpPr>
            <p:spPr bwMode="gray">
              <a:xfrm>
                <a:off x="2508" y="1556"/>
                <a:ext cx="1029" cy="1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bs-Latn-BA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2013.</a:t>
                </a:r>
              </a:p>
              <a:p>
                <a:pPr algn="ctr" eaLnBrk="0" hangingPunct="0"/>
                <a:r>
                  <a:rPr lang="bs-Latn-BA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ZAGREB</a:t>
                </a:r>
              </a:p>
              <a:p>
                <a:pPr marL="457200" indent="-457200" eaLnBrk="0" hangingPunct="0"/>
                <a:r>
                  <a:rPr lang="bs-Latn-BA" sz="1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NAJPROIZVODIOD</a:t>
                </a:r>
              </a:p>
              <a:p>
                <a:pPr marL="457200" indent="-457200" eaLnBrk="0" hangingPunct="0"/>
                <a:r>
                  <a:rPr lang="bs-Latn-BA" sz="1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</a:t>
                </a:r>
                <a:r>
                  <a:rPr lang="bs-Latn-BA" sz="1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     JAGODA</a:t>
                </a:r>
              </a:p>
            </p:txBody>
          </p:sp>
        </p:grpSp>
        <p:sp>
          <p:nvSpPr>
            <p:cNvPr id="100383" name="Oval 31"/>
            <p:cNvSpPr>
              <a:spLocks noChangeArrowheads="1"/>
            </p:cNvSpPr>
            <p:nvPr/>
          </p:nvSpPr>
          <p:spPr bwMode="gray">
            <a:xfrm>
              <a:off x="4272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sr-Latn-CS"/>
            </a:p>
          </p:txBody>
        </p:sp>
      </p:grpSp>
      <p:pic>
        <p:nvPicPr>
          <p:cNvPr id="6146" name="Picture 2" descr="C:\Documents and Settings\Dinko\Local Settings\Temporary Internet Files\Content.IE5\X8TBYT5E\MC900397983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710" y="428604"/>
            <a:ext cx="1057961" cy="1214446"/>
          </a:xfrm>
          <a:prstGeom prst="rect">
            <a:avLst/>
          </a:prstGeom>
          <a:noFill/>
        </p:spPr>
      </p:pic>
      <p:sp>
        <p:nvSpPr>
          <p:cNvPr id="13" name="Rezervirano mjesto datuma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269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 smtClean="0"/>
              <a:t>PROJEKTI  SŠ DALJ</a:t>
            </a:r>
            <a:endParaRPr lang="hr-HR" sz="3200" dirty="0"/>
          </a:p>
        </p:txBody>
      </p:sp>
      <p:graphicFrame>
        <p:nvGraphicFramePr>
          <p:cNvPr id="10" name="Rezervirano mjesto sadržaja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8706704"/>
              </p:ext>
            </p:extLst>
          </p:nvPr>
        </p:nvGraphicFramePr>
        <p:xfrm>
          <a:off x="142844" y="785794"/>
          <a:ext cx="9001156" cy="5715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3" name="Picture 3" descr="C:\Documents and Settings\Dinko\Local Settings\Temporary Internet Files\Content.IE5\I1OFEPQ5\MP900401036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30474">
            <a:off x="1011772" y="3298346"/>
            <a:ext cx="1783682" cy="9519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6" name="Picture 6" descr="C:\Documents and Settings\Dinko\Local Settings\Temporary Internet Files\Content.IE5\F2L00SQQ\MP900430642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35690" y="3222406"/>
            <a:ext cx="1453866" cy="9589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Peterokut 1"/>
          <p:cNvSpPr/>
          <p:nvPr/>
        </p:nvSpPr>
        <p:spPr>
          <a:xfrm>
            <a:off x="6883365" y="122099"/>
            <a:ext cx="2211572" cy="576064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0000"/>
                </a:solidFill>
              </a:rPr>
              <a:t>NJEMAČKA</a:t>
            </a:r>
            <a:endParaRPr lang="hr-HR" dirty="0">
              <a:solidFill>
                <a:srgbClr val="000000"/>
              </a:solidFill>
            </a:endParaRPr>
          </a:p>
        </p:txBody>
      </p:sp>
      <p:sp>
        <p:nvSpPr>
          <p:cNvPr id="3" name="Peterokut 2"/>
          <p:cNvSpPr/>
          <p:nvPr/>
        </p:nvSpPr>
        <p:spPr>
          <a:xfrm>
            <a:off x="6883365" y="836712"/>
            <a:ext cx="2211572" cy="504056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0000"/>
                </a:solidFill>
              </a:rPr>
              <a:t>ITALIJA</a:t>
            </a:r>
            <a:endParaRPr lang="hr-HR" dirty="0">
              <a:solidFill>
                <a:srgbClr val="000000"/>
              </a:solidFill>
            </a:endParaRPr>
          </a:p>
        </p:txBody>
      </p:sp>
      <p:sp>
        <p:nvSpPr>
          <p:cNvPr id="4" name="Peterokut 3"/>
          <p:cNvSpPr/>
          <p:nvPr/>
        </p:nvSpPr>
        <p:spPr>
          <a:xfrm>
            <a:off x="6907640" y="4401108"/>
            <a:ext cx="2211572" cy="504056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0000"/>
                </a:solidFill>
              </a:rPr>
              <a:t>MAKEDONIJA</a:t>
            </a:r>
            <a:endParaRPr lang="hr-HR" dirty="0">
              <a:solidFill>
                <a:srgbClr val="000000"/>
              </a:solidFill>
            </a:endParaRPr>
          </a:p>
        </p:txBody>
      </p:sp>
      <p:sp>
        <p:nvSpPr>
          <p:cNvPr id="6" name="Peterokut 5"/>
          <p:cNvSpPr/>
          <p:nvPr/>
        </p:nvSpPr>
        <p:spPr>
          <a:xfrm>
            <a:off x="6907640" y="5013176"/>
            <a:ext cx="2211572" cy="432048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0000"/>
                </a:solidFill>
              </a:rPr>
              <a:t>BUGARSKA</a:t>
            </a:r>
            <a:endParaRPr lang="hr-HR" dirty="0">
              <a:solidFill>
                <a:srgbClr val="000000"/>
              </a:solidFill>
            </a:endParaRPr>
          </a:p>
        </p:txBody>
      </p:sp>
      <p:sp>
        <p:nvSpPr>
          <p:cNvPr id="8" name="Peterokut 7"/>
          <p:cNvSpPr/>
          <p:nvPr/>
        </p:nvSpPr>
        <p:spPr>
          <a:xfrm>
            <a:off x="6965855" y="1988840"/>
            <a:ext cx="2211572" cy="496492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ysClr val="windowText" lastClr="000000"/>
                </a:solidFill>
              </a:rPr>
              <a:t>TURSKA</a:t>
            </a:r>
            <a:endParaRPr lang="hr-HR" dirty="0">
              <a:solidFill>
                <a:sysClr val="windowText" lastClr="000000"/>
              </a:solidFill>
            </a:endParaRPr>
          </a:p>
        </p:txBody>
      </p:sp>
      <p:sp>
        <p:nvSpPr>
          <p:cNvPr id="9" name="Peterokut 8"/>
          <p:cNvSpPr/>
          <p:nvPr/>
        </p:nvSpPr>
        <p:spPr>
          <a:xfrm>
            <a:off x="6958006" y="2564904"/>
            <a:ext cx="2211572" cy="5040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ysClr val="windowText" lastClr="000000"/>
                </a:solidFill>
              </a:rPr>
              <a:t>PORTUGAL</a:t>
            </a:r>
            <a:endParaRPr lang="hr-HR" dirty="0">
              <a:solidFill>
                <a:sysClr val="windowText" lastClr="000000"/>
              </a:solidFill>
            </a:endParaRPr>
          </a:p>
        </p:txBody>
      </p:sp>
      <p:sp>
        <p:nvSpPr>
          <p:cNvPr id="12" name="Peterokut 11"/>
          <p:cNvSpPr/>
          <p:nvPr/>
        </p:nvSpPr>
        <p:spPr>
          <a:xfrm>
            <a:off x="6925381" y="5589240"/>
            <a:ext cx="2193831" cy="43204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ysClr val="windowText" lastClr="000000"/>
                </a:solidFill>
              </a:rPr>
              <a:t>MAĐARSKA</a:t>
            </a:r>
            <a:endParaRPr lang="hr-HR" dirty="0">
              <a:solidFill>
                <a:sysClr val="windowText" lastClr="000000"/>
              </a:solidFill>
            </a:endParaRPr>
          </a:p>
        </p:txBody>
      </p:sp>
      <p:sp>
        <p:nvSpPr>
          <p:cNvPr id="13" name="Peterokut 12"/>
          <p:cNvSpPr/>
          <p:nvPr/>
        </p:nvSpPr>
        <p:spPr>
          <a:xfrm>
            <a:off x="6907640" y="6093296"/>
            <a:ext cx="2211572" cy="43204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0000"/>
                </a:solidFill>
              </a:rPr>
              <a:t>RUMUNJSKA</a:t>
            </a:r>
            <a:endParaRPr lang="hr-HR" dirty="0">
              <a:solidFill>
                <a:srgbClr val="000000"/>
              </a:solidFill>
            </a:endParaRPr>
          </a:p>
        </p:txBody>
      </p:sp>
      <p:sp>
        <p:nvSpPr>
          <p:cNvPr id="14" name="Peterokut 13"/>
          <p:cNvSpPr/>
          <p:nvPr/>
        </p:nvSpPr>
        <p:spPr>
          <a:xfrm>
            <a:off x="7404504" y="3154277"/>
            <a:ext cx="1738900" cy="504056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0000"/>
                </a:solidFill>
              </a:rPr>
              <a:t>POLJSKA</a:t>
            </a:r>
            <a:endParaRPr lang="hr-HR" dirty="0">
              <a:solidFill>
                <a:srgbClr val="000000"/>
              </a:solidFill>
            </a:endParaRPr>
          </a:p>
        </p:txBody>
      </p:sp>
      <p:sp>
        <p:nvSpPr>
          <p:cNvPr id="15" name="Peterokut 14"/>
          <p:cNvSpPr/>
          <p:nvPr/>
        </p:nvSpPr>
        <p:spPr>
          <a:xfrm>
            <a:off x="7392110" y="3774317"/>
            <a:ext cx="1763688" cy="40703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0000"/>
                </a:solidFill>
              </a:rPr>
              <a:t>SRBIJA</a:t>
            </a:r>
            <a:endParaRPr lang="hr-HR" dirty="0">
              <a:solidFill>
                <a:srgbClr val="000000"/>
              </a:solidFill>
            </a:endParaRPr>
          </a:p>
        </p:txBody>
      </p:sp>
      <p:sp>
        <p:nvSpPr>
          <p:cNvPr id="16" name="Zaobljeni pravokutnik 15"/>
          <p:cNvSpPr/>
          <p:nvPr/>
        </p:nvSpPr>
        <p:spPr>
          <a:xfrm>
            <a:off x="539552" y="4905164"/>
            <a:ext cx="3096344" cy="13321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FFFFFF">
                    <a:lumMod val="50000"/>
                  </a:srgbClr>
                </a:solidFill>
              </a:rPr>
              <a:t>15  DRŽAVA</a:t>
            </a:r>
          </a:p>
          <a:p>
            <a:pPr marL="342900" indent="-342900" algn="ctr">
              <a:buAutoNum type="arabicPlain" startAt="200"/>
            </a:pPr>
            <a:r>
              <a:rPr lang="hr-HR" dirty="0" smtClean="0">
                <a:solidFill>
                  <a:srgbClr val="FFFFFF">
                    <a:lumMod val="50000"/>
                  </a:srgbClr>
                </a:solidFill>
              </a:rPr>
              <a:t>UČENIKA</a:t>
            </a:r>
          </a:p>
          <a:p>
            <a:pPr algn="ctr"/>
            <a:r>
              <a:rPr lang="hr-HR" dirty="0" smtClean="0">
                <a:solidFill>
                  <a:srgbClr val="FFFFFF">
                    <a:lumMod val="50000"/>
                  </a:srgbClr>
                </a:solidFill>
              </a:rPr>
              <a:t>20</a:t>
            </a:r>
          </a:p>
          <a:p>
            <a:pPr algn="ctr"/>
            <a:r>
              <a:rPr lang="hr-HR" dirty="0" smtClean="0">
                <a:solidFill>
                  <a:srgbClr val="FFFFFF">
                    <a:lumMod val="50000"/>
                  </a:srgbClr>
                </a:solidFill>
              </a:rPr>
              <a:t>PUTOVANJA</a:t>
            </a:r>
          </a:p>
          <a:p>
            <a:pPr algn="ctr"/>
            <a:endParaRPr lang="hr-HR" dirty="0">
              <a:solidFill>
                <a:srgbClr val="FFFFFF"/>
              </a:solidFill>
            </a:endParaRPr>
          </a:p>
        </p:txBody>
      </p:sp>
      <p:sp>
        <p:nvSpPr>
          <p:cNvPr id="17" name="Peterokut 16"/>
          <p:cNvSpPr/>
          <p:nvPr/>
        </p:nvSpPr>
        <p:spPr>
          <a:xfrm>
            <a:off x="6907640" y="1484784"/>
            <a:ext cx="2187297" cy="36004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FFFFFF"/>
                </a:solidFill>
              </a:rPr>
              <a:t>FRANCUSKA</a:t>
            </a:r>
            <a:endParaRPr lang="hr-HR" dirty="0">
              <a:solidFill>
                <a:srgbClr val="FFFFFF"/>
              </a:solidFill>
            </a:endParaRPr>
          </a:p>
        </p:txBody>
      </p:sp>
      <p:sp>
        <p:nvSpPr>
          <p:cNvPr id="19" name="Peterokut 18"/>
          <p:cNvSpPr/>
          <p:nvPr/>
        </p:nvSpPr>
        <p:spPr>
          <a:xfrm>
            <a:off x="4622730" y="836712"/>
            <a:ext cx="2211572" cy="576064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0000"/>
                </a:solidFill>
              </a:rPr>
              <a:t>SLOVAČKA</a:t>
            </a:r>
            <a:endParaRPr lang="hr-HR" dirty="0">
              <a:solidFill>
                <a:srgbClr val="000000"/>
              </a:solidFill>
            </a:endParaRPr>
          </a:p>
        </p:txBody>
      </p:sp>
      <p:sp>
        <p:nvSpPr>
          <p:cNvPr id="20" name="Peterokut 19"/>
          <p:cNvSpPr/>
          <p:nvPr/>
        </p:nvSpPr>
        <p:spPr>
          <a:xfrm>
            <a:off x="4657628" y="5994600"/>
            <a:ext cx="2211572" cy="57606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0000"/>
                </a:solidFill>
              </a:rPr>
              <a:t>VELIKA BRITANIJA</a:t>
            </a:r>
            <a:endParaRPr lang="hr-HR" dirty="0">
              <a:solidFill>
                <a:srgbClr val="000000"/>
              </a:solidFill>
            </a:endParaRPr>
          </a:p>
        </p:txBody>
      </p:sp>
      <p:sp>
        <p:nvSpPr>
          <p:cNvPr id="11" name="Rezervirano mjesto datum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21" name="Peterokut 20"/>
          <p:cNvSpPr/>
          <p:nvPr/>
        </p:nvSpPr>
        <p:spPr>
          <a:xfrm>
            <a:off x="4657628" y="1561914"/>
            <a:ext cx="2211572" cy="570942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ysClr val="windowText" lastClr="000000"/>
                </a:solidFill>
              </a:rPr>
              <a:t>CRNA GORA</a:t>
            </a:r>
            <a:endParaRPr lang="hr-HR" dirty="0">
              <a:solidFill>
                <a:sysClr val="windowText" lastClr="000000"/>
              </a:solidFill>
            </a:endParaRPr>
          </a:p>
        </p:txBody>
      </p:sp>
      <p:sp>
        <p:nvSpPr>
          <p:cNvPr id="22" name="Peterokut 21"/>
          <p:cNvSpPr/>
          <p:nvPr/>
        </p:nvSpPr>
        <p:spPr>
          <a:xfrm>
            <a:off x="4685719" y="5442024"/>
            <a:ext cx="2211572" cy="432048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0000"/>
                </a:solidFill>
              </a:rPr>
              <a:t>BELGIJA</a:t>
            </a:r>
            <a:endParaRPr lang="hr-H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4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PROJEKT  - NJEMAČKA                </a:t>
            </a:r>
            <a:endParaRPr lang="hr-HR" sz="3600" dirty="0">
              <a:solidFill>
                <a:srgbClr val="FF0000"/>
              </a:solidFill>
            </a:endParaRPr>
          </a:p>
        </p:txBody>
      </p:sp>
      <p:sp>
        <p:nvSpPr>
          <p:cNvPr id="6" name="Zaobljeni pravokutnik 5"/>
          <p:cNvSpPr/>
          <p:nvPr/>
        </p:nvSpPr>
        <p:spPr>
          <a:xfrm>
            <a:off x="500034" y="1071546"/>
            <a:ext cx="3071834" cy="2714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LEONARDO DA VINCI</a:t>
            </a:r>
          </a:p>
          <a:p>
            <a:pPr algn="ctr"/>
            <a:endParaRPr lang="hr-HR" dirty="0" smtClean="0"/>
          </a:p>
          <a:p>
            <a:pPr algn="ctr"/>
            <a:r>
              <a:rPr lang="hr-HR" dirty="0" smtClean="0"/>
              <a:t>“ PO RADNO ISKUSTVO U EUROPU ZA </a:t>
            </a:r>
          </a:p>
          <a:p>
            <a:pPr algn="ctr"/>
            <a:r>
              <a:rPr lang="hr-HR" dirty="0" smtClean="0"/>
              <a:t>BUDUĆNOST”</a:t>
            </a:r>
            <a:endParaRPr lang="hr-HR" dirty="0"/>
          </a:p>
        </p:txBody>
      </p:sp>
      <p:sp>
        <p:nvSpPr>
          <p:cNvPr id="7" name="Zaobljeni pravokutnik 6"/>
          <p:cNvSpPr/>
          <p:nvPr/>
        </p:nvSpPr>
        <p:spPr>
          <a:xfrm>
            <a:off x="4143372" y="1071546"/>
            <a:ext cx="3214710" cy="2714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GDJE?</a:t>
            </a:r>
          </a:p>
          <a:p>
            <a:pPr algn="ctr"/>
            <a:endParaRPr lang="hr-HR" dirty="0" smtClean="0"/>
          </a:p>
          <a:p>
            <a:pPr algn="ctr"/>
            <a:r>
              <a:rPr lang="hr-HR" dirty="0" smtClean="0"/>
              <a:t>NJEMAČKA</a:t>
            </a:r>
          </a:p>
          <a:p>
            <a:pPr algn="ctr"/>
            <a:endParaRPr lang="hr-HR" dirty="0" smtClean="0"/>
          </a:p>
          <a:p>
            <a:pPr algn="ctr"/>
            <a:r>
              <a:rPr lang="hr-HR" dirty="0" smtClean="0"/>
              <a:t>LEIPZIG</a:t>
            </a:r>
            <a:endParaRPr lang="hr-HR" dirty="0"/>
          </a:p>
        </p:txBody>
      </p:sp>
      <p:sp>
        <p:nvSpPr>
          <p:cNvPr id="8" name="Zaobljeni pravokutnik 7"/>
          <p:cNvSpPr/>
          <p:nvPr/>
        </p:nvSpPr>
        <p:spPr>
          <a:xfrm>
            <a:off x="642910" y="4071942"/>
            <a:ext cx="2571768" cy="171451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KADA?</a:t>
            </a:r>
          </a:p>
          <a:p>
            <a:pPr algn="ctr"/>
            <a:endParaRPr lang="hr-HR" dirty="0" smtClean="0"/>
          </a:p>
          <a:p>
            <a:pPr algn="ctr"/>
            <a:r>
              <a:rPr lang="hr-HR" dirty="0" smtClean="0"/>
              <a:t>RUJAN 2012.</a:t>
            </a:r>
          </a:p>
          <a:p>
            <a:pPr algn="ctr"/>
            <a:endParaRPr lang="hr-HR" dirty="0" smtClean="0"/>
          </a:p>
          <a:p>
            <a:pPr algn="ctr"/>
            <a:endParaRPr lang="hr-HR" dirty="0"/>
          </a:p>
        </p:txBody>
      </p:sp>
      <p:sp>
        <p:nvSpPr>
          <p:cNvPr id="9" name="Zaobljeni pravokutnik 8"/>
          <p:cNvSpPr/>
          <p:nvPr/>
        </p:nvSpPr>
        <p:spPr>
          <a:xfrm>
            <a:off x="4572000" y="4000504"/>
            <a:ext cx="2643206" cy="17859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KOLIKO DUGO?</a:t>
            </a:r>
          </a:p>
          <a:p>
            <a:pPr algn="ctr"/>
            <a:endParaRPr lang="hr-HR" dirty="0" smtClean="0"/>
          </a:p>
          <a:p>
            <a:pPr algn="ctr"/>
            <a:r>
              <a:rPr lang="hr-HR" dirty="0" smtClean="0"/>
              <a:t>2 TJEDNA</a:t>
            </a:r>
            <a:endParaRPr lang="hr-HR" dirty="0"/>
          </a:p>
        </p:txBody>
      </p:sp>
      <p:sp>
        <p:nvSpPr>
          <p:cNvPr id="10" name="Vodoravni svitak 9"/>
          <p:cNvSpPr/>
          <p:nvPr/>
        </p:nvSpPr>
        <p:spPr>
          <a:xfrm>
            <a:off x="714348" y="5786454"/>
            <a:ext cx="7358114" cy="5715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FF0000"/>
                </a:solidFill>
              </a:rPr>
              <a:t>PUTOVANJE JE ZNANJE !!!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23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Uspomene….</a:t>
            </a:r>
            <a:endParaRPr lang="hr-HR" dirty="0"/>
          </a:p>
        </p:txBody>
      </p:sp>
      <p:pic>
        <p:nvPicPr>
          <p:cNvPr id="6" name="Picture 2" descr="http://ss-dalj.skole.hr/upload/ss-dalj/newsattach/54/DSCF1311%5B1%5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4023360" cy="30175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842" name="Picture 2" descr="http://www.ss-dalj.skole.hr/upload/ss-dalj/album/13/large_img_12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714356"/>
            <a:ext cx="4024294" cy="30182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844" name="Picture 4" descr="http://www.ss-dalj.skole.hr/upload/ss-dalj/album/13/large_img_12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57628"/>
            <a:ext cx="4286248" cy="25595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846" name="Picture 6" descr="http://www.ss-dalj.skole.hr/upload/ss-dalj/images/newsimg/63/DSCF138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929066"/>
            <a:ext cx="4000528" cy="2571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520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PROJEKT – ITALIJA           2         </a:t>
            </a:r>
            <a:r>
              <a:rPr lang="hr-HR" sz="3600" dirty="0" smtClean="0">
                <a:solidFill>
                  <a:srgbClr val="FF0000"/>
                </a:solidFill>
              </a:rPr>
              <a:t> </a:t>
            </a:r>
            <a:endParaRPr lang="hr-HR" sz="3600" dirty="0">
              <a:solidFill>
                <a:srgbClr val="FF0000"/>
              </a:solidFill>
            </a:endParaRPr>
          </a:p>
        </p:txBody>
      </p:sp>
      <p:sp>
        <p:nvSpPr>
          <p:cNvPr id="9" name="Zaobljeni pravokutnik 8"/>
          <p:cNvSpPr/>
          <p:nvPr/>
        </p:nvSpPr>
        <p:spPr>
          <a:xfrm>
            <a:off x="714348" y="1214422"/>
            <a:ext cx="2273476" cy="23574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GALA 2012.</a:t>
            </a:r>
          </a:p>
          <a:p>
            <a:pPr algn="ctr"/>
            <a:r>
              <a:rPr lang="hr-HR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hr-H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2013.</a:t>
            </a:r>
          </a:p>
          <a:p>
            <a:pPr algn="ctr"/>
            <a:endParaRPr lang="hr-HR" dirty="0" smtClean="0"/>
          </a:p>
          <a:p>
            <a:pPr algn="ctr"/>
            <a:r>
              <a:rPr lang="hr-HR" dirty="0" smtClean="0">
                <a:solidFill>
                  <a:srgbClr val="FF0000"/>
                </a:solidFill>
              </a:rPr>
              <a:t>SPORTSKE IGRE MLADIH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0" name="Zaobljeni pravokutnik 9"/>
          <p:cNvSpPr/>
          <p:nvPr/>
        </p:nvSpPr>
        <p:spPr>
          <a:xfrm>
            <a:off x="3732223" y="1124744"/>
            <a:ext cx="2447132" cy="2088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GDJE?</a:t>
            </a:r>
          </a:p>
          <a:p>
            <a:pPr algn="ctr"/>
            <a:endParaRPr lang="hr-HR" dirty="0" smtClean="0"/>
          </a:p>
          <a:p>
            <a:pPr algn="ctr"/>
            <a:r>
              <a:rPr lang="hr-HR" dirty="0" smtClean="0">
                <a:solidFill>
                  <a:srgbClr val="FF0000"/>
                </a:solidFill>
              </a:rPr>
              <a:t>ITALIJA – </a:t>
            </a:r>
          </a:p>
          <a:p>
            <a:pPr algn="ctr"/>
            <a:r>
              <a:rPr lang="hr-HR" dirty="0" smtClean="0">
                <a:solidFill>
                  <a:srgbClr val="FF0000"/>
                </a:solidFill>
              </a:rPr>
              <a:t>FIRENZA</a:t>
            </a:r>
          </a:p>
          <a:p>
            <a:pPr algn="ctr"/>
            <a:r>
              <a:rPr lang="hr-HR" smtClean="0">
                <a:solidFill>
                  <a:srgbClr val="FF0000"/>
                </a:solidFill>
              </a:rPr>
              <a:t>PADOVA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8" name="Picture 4" descr="D:\DESKTOP\PROJEKTI I NATJEČAJI\GALA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889" y="1203126"/>
            <a:ext cx="2610887" cy="187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15011"/>
            <a:ext cx="40417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775" y="3320988"/>
            <a:ext cx="4427984" cy="332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942056"/>
            <a:ext cx="2975247" cy="2439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08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Sadržaj:</a:t>
            </a:r>
            <a:endParaRPr lang="en-AU" dirty="0"/>
          </a:p>
        </p:txBody>
      </p:sp>
      <p:grpSp>
        <p:nvGrpSpPr>
          <p:cNvPr id="88105" name="Group 41"/>
          <p:cNvGrpSpPr>
            <a:grpSpLocks/>
          </p:cNvGrpSpPr>
          <p:nvPr/>
        </p:nvGrpSpPr>
        <p:grpSpPr bwMode="auto">
          <a:xfrm>
            <a:off x="1214414" y="857232"/>
            <a:ext cx="5429288" cy="971552"/>
            <a:chOff x="1296" y="1824"/>
            <a:chExt cx="2976" cy="432"/>
          </a:xfrm>
        </p:grpSpPr>
        <p:sp>
          <p:nvSpPr>
            <p:cNvPr id="88106" name="AutoShape 4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88107" name="AutoShape 4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88108" name="Text Box 44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1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bs-Latn-BA" b="1" dirty="0" smtClean="0">
                  <a:solidFill>
                    <a:schemeClr val="bg1"/>
                  </a:solidFill>
                </a:rPr>
                <a:t>OSNOVNI PODACI O ŠKOLI</a:t>
              </a:r>
              <a:endParaRPr lang="en-AU" b="1" dirty="0">
                <a:solidFill>
                  <a:schemeClr val="bg1"/>
                </a:solidFill>
              </a:endParaRPr>
            </a:p>
          </p:txBody>
        </p:sp>
        <p:sp>
          <p:nvSpPr>
            <p:cNvPr id="88109" name="Text Box 45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AU" sz="24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8110" name="Group 46"/>
          <p:cNvGrpSpPr>
            <a:grpSpLocks/>
          </p:cNvGrpSpPr>
          <p:nvPr/>
        </p:nvGrpSpPr>
        <p:grpSpPr bwMode="auto">
          <a:xfrm>
            <a:off x="1285852" y="3214685"/>
            <a:ext cx="5500726" cy="870519"/>
            <a:chOff x="1296" y="1824"/>
            <a:chExt cx="2976" cy="450"/>
          </a:xfrm>
        </p:grpSpPr>
        <p:sp>
          <p:nvSpPr>
            <p:cNvPr id="88111" name="AutoShape 47"/>
            <p:cNvSpPr>
              <a:spLocks noChangeArrowheads="1"/>
            </p:cNvSpPr>
            <p:nvPr/>
          </p:nvSpPr>
          <p:spPr bwMode="gray">
            <a:xfrm>
              <a:off x="1536" y="1899"/>
              <a:ext cx="2736" cy="37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88112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88113" name="Text Box 49"/>
            <p:cNvSpPr txBox="1">
              <a:spLocks noChangeArrowheads="1"/>
            </p:cNvSpPr>
            <p:nvPr/>
          </p:nvSpPr>
          <p:spPr bwMode="gray">
            <a:xfrm>
              <a:off x="1680" y="1934"/>
              <a:ext cx="2541" cy="1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bs-Latn-BA" b="1" dirty="0" smtClean="0">
                  <a:solidFill>
                    <a:schemeClr val="bg1"/>
                  </a:solidFill>
                </a:rPr>
                <a:t>UČENIČKA ZADRUGA</a:t>
              </a:r>
              <a:endParaRPr lang="en-AU" b="1" dirty="0">
                <a:solidFill>
                  <a:schemeClr val="bg1"/>
                </a:solidFill>
              </a:endParaRPr>
            </a:p>
          </p:txBody>
        </p:sp>
        <p:sp>
          <p:nvSpPr>
            <p:cNvPr id="88114" name="Text Box 50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AU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5" name="Group 41"/>
          <p:cNvGrpSpPr>
            <a:grpSpLocks/>
          </p:cNvGrpSpPr>
          <p:nvPr/>
        </p:nvGrpSpPr>
        <p:grpSpPr bwMode="auto">
          <a:xfrm>
            <a:off x="2143108" y="1857364"/>
            <a:ext cx="5562466" cy="614362"/>
            <a:chOff x="1296" y="1824"/>
            <a:chExt cx="3049" cy="432"/>
          </a:xfrm>
        </p:grpSpPr>
        <p:sp>
          <p:nvSpPr>
            <p:cNvPr id="26" name="AutoShape 42"/>
            <p:cNvSpPr>
              <a:spLocks noChangeArrowheads="1"/>
            </p:cNvSpPr>
            <p:nvPr/>
          </p:nvSpPr>
          <p:spPr bwMode="gray">
            <a:xfrm>
              <a:off x="1609" y="1924"/>
              <a:ext cx="2736" cy="27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27" name="AutoShape 4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28" name="Text Box 44"/>
            <p:cNvSpPr txBox="1">
              <a:spLocks noChangeArrowheads="1"/>
            </p:cNvSpPr>
            <p:nvPr/>
          </p:nvSpPr>
          <p:spPr bwMode="gray">
            <a:xfrm>
              <a:off x="1688" y="1924"/>
              <a:ext cx="2541" cy="2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bs-Latn-BA" b="1" dirty="0" smtClean="0">
                  <a:solidFill>
                    <a:schemeClr val="bg1"/>
                  </a:solidFill>
                </a:rPr>
                <a:t>ZANIMANJA</a:t>
              </a:r>
              <a:endParaRPr lang="en-AU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 Box 45"/>
            <p:cNvSpPr txBox="1">
              <a:spLocks noChangeArrowheads="1"/>
            </p:cNvSpPr>
            <p:nvPr/>
          </p:nvSpPr>
          <p:spPr bwMode="gray">
            <a:xfrm>
              <a:off x="1386" y="1959"/>
              <a:ext cx="296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AU" sz="1600" dirty="0" smtClean="0">
                  <a:solidFill>
                    <a:schemeClr val="bg1"/>
                  </a:solidFill>
                </a:rPr>
                <a:t>1</a:t>
              </a:r>
              <a:r>
                <a:rPr lang="bs-Latn-BA" sz="1600" dirty="0" smtClean="0">
                  <a:solidFill>
                    <a:schemeClr val="bg1"/>
                  </a:solidFill>
                </a:rPr>
                <a:t>.1</a:t>
              </a:r>
              <a:endParaRPr lang="en-AU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41"/>
          <p:cNvGrpSpPr>
            <a:grpSpLocks/>
          </p:cNvGrpSpPr>
          <p:nvPr/>
        </p:nvGrpSpPr>
        <p:grpSpPr bwMode="auto">
          <a:xfrm>
            <a:off x="2143108" y="2500305"/>
            <a:ext cx="5562467" cy="614362"/>
            <a:chOff x="1296" y="1824"/>
            <a:chExt cx="3049" cy="432"/>
          </a:xfrm>
        </p:grpSpPr>
        <p:sp>
          <p:nvSpPr>
            <p:cNvPr id="31" name="AutoShape 42"/>
            <p:cNvSpPr>
              <a:spLocks noChangeArrowheads="1"/>
            </p:cNvSpPr>
            <p:nvPr/>
          </p:nvSpPr>
          <p:spPr bwMode="gray">
            <a:xfrm>
              <a:off x="1609" y="1924"/>
              <a:ext cx="2736" cy="27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32" name="AutoShape 4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33" name="Text Box 44"/>
            <p:cNvSpPr txBox="1">
              <a:spLocks noChangeArrowheads="1"/>
            </p:cNvSpPr>
            <p:nvPr/>
          </p:nvSpPr>
          <p:spPr bwMode="gray">
            <a:xfrm>
              <a:off x="1609" y="1924"/>
              <a:ext cx="2541" cy="2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bs-Latn-BA" b="1" dirty="0" smtClean="0">
                  <a:solidFill>
                    <a:schemeClr val="bg1"/>
                  </a:solidFill>
                </a:rPr>
                <a:t>ELEMENTI I UVJETI UPISA </a:t>
              </a:r>
              <a:endParaRPr lang="en-AU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Text Box 45"/>
            <p:cNvSpPr txBox="1">
              <a:spLocks noChangeArrowheads="1"/>
            </p:cNvSpPr>
            <p:nvPr/>
          </p:nvSpPr>
          <p:spPr bwMode="gray">
            <a:xfrm>
              <a:off x="1386" y="1959"/>
              <a:ext cx="258" cy="2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AU" sz="1600" dirty="0" smtClean="0">
                  <a:solidFill>
                    <a:schemeClr val="bg1"/>
                  </a:solidFill>
                </a:rPr>
                <a:t>1</a:t>
              </a:r>
              <a:r>
                <a:rPr lang="bs-Latn-BA" sz="1600" dirty="0" smtClean="0">
                  <a:solidFill>
                    <a:schemeClr val="bg1"/>
                  </a:solidFill>
                </a:rPr>
                <a:t>.2</a:t>
              </a:r>
              <a:endParaRPr lang="en-AU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46"/>
          <p:cNvGrpSpPr>
            <a:grpSpLocks/>
          </p:cNvGrpSpPr>
          <p:nvPr/>
        </p:nvGrpSpPr>
        <p:grpSpPr bwMode="auto">
          <a:xfrm>
            <a:off x="2224071" y="4367216"/>
            <a:ext cx="5562639" cy="776005"/>
            <a:chOff x="1296" y="1824"/>
            <a:chExt cx="3075" cy="432"/>
          </a:xfrm>
        </p:grpSpPr>
        <p:sp>
          <p:nvSpPr>
            <p:cNvPr id="41" name="AutoShape 47"/>
            <p:cNvSpPr>
              <a:spLocks noChangeArrowheads="1"/>
            </p:cNvSpPr>
            <p:nvPr/>
          </p:nvSpPr>
          <p:spPr bwMode="gray">
            <a:xfrm>
              <a:off x="1635" y="1904"/>
              <a:ext cx="2736" cy="23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bs-Latn-BA" dirty="0" smtClean="0">
                  <a:solidFill>
                    <a:schemeClr val="bg1"/>
                  </a:solidFill>
                </a:rPr>
                <a:t>        UČENIČKO PODUZETNIŠTVO</a:t>
              </a:r>
              <a:endParaRPr lang="bs-Latn-BA" dirty="0">
                <a:solidFill>
                  <a:schemeClr val="bg1"/>
                </a:solidFill>
              </a:endParaRPr>
            </a:p>
          </p:txBody>
        </p:sp>
        <p:sp>
          <p:nvSpPr>
            <p:cNvPr id="42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43" name="Text Box 49"/>
            <p:cNvSpPr txBox="1">
              <a:spLocks noChangeArrowheads="1"/>
            </p:cNvSpPr>
            <p:nvPr/>
          </p:nvSpPr>
          <p:spPr bwMode="gray">
            <a:xfrm>
              <a:off x="1642" y="1943"/>
              <a:ext cx="2541" cy="2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endParaRPr lang="en-AU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Text Box 50"/>
            <p:cNvSpPr txBox="1">
              <a:spLocks noChangeArrowheads="1"/>
            </p:cNvSpPr>
            <p:nvPr/>
          </p:nvSpPr>
          <p:spPr bwMode="gray">
            <a:xfrm>
              <a:off x="1409" y="1935"/>
              <a:ext cx="248" cy="1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AU" sz="1600" dirty="0" smtClean="0">
                  <a:solidFill>
                    <a:schemeClr val="bg1"/>
                  </a:solidFill>
                </a:rPr>
                <a:t>2</a:t>
              </a:r>
              <a:r>
                <a:rPr lang="bs-Latn-BA" sz="1600" dirty="0" smtClean="0">
                  <a:solidFill>
                    <a:schemeClr val="bg1"/>
                  </a:solidFill>
                </a:rPr>
                <a:t>.1</a:t>
              </a:r>
              <a:endParaRPr lang="en-AU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46" name="Action Button: Forward or Next 45">
            <a:hlinkClick r:id="rId2" action="ppaction://hlinksldjump" highlightClick="1"/>
          </p:cNvPr>
          <p:cNvSpPr/>
          <p:nvPr/>
        </p:nvSpPr>
        <p:spPr>
          <a:xfrm>
            <a:off x="7929586" y="2643182"/>
            <a:ext cx="571504" cy="428628"/>
          </a:xfrm>
          <a:prstGeom prst="actionButtonForwardNext">
            <a:avLst/>
          </a:prstGeom>
          <a:ln>
            <a:solidFill>
              <a:schemeClr val="tx2">
                <a:lumMod val="60000"/>
                <a:lumOff val="40000"/>
                <a:alpha val="92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47" name="Action Button: Forward or Next 46">
            <a:hlinkClick r:id="rId3" action="ppaction://hlinksldjump" highlightClick="1"/>
          </p:cNvPr>
          <p:cNvSpPr/>
          <p:nvPr/>
        </p:nvSpPr>
        <p:spPr>
          <a:xfrm>
            <a:off x="7929586" y="2000240"/>
            <a:ext cx="571504" cy="428628"/>
          </a:xfrm>
          <a:prstGeom prst="actionButtonForwardNext">
            <a:avLst/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>
            <a:solidFill>
              <a:schemeClr val="tx2">
                <a:lumMod val="60000"/>
                <a:lumOff val="40000"/>
                <a:alpha val="61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/>
            <a:bevelB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grpSp>
        <p:nvGrpSpPr>
          <p:cNvPr id="45" name="Group 46"/>
          <p:cNvGrpSpPr>
            <a:grpSpLocks/>
          </p:cNvGrpSpPr>
          <p:nvPr/>
        </p:nvGrpSpPr>
        <p:grpSpPr bwMode="auto">
          <a:xfrm>
            <a:off x="1285852" y="5143512"/>
            <a:ext cx="5500726" cy="770867"/>
            <a:chOff x="1296" y="1824"/>
            <a:chExt cx="2976" cy="450"/>
          </a:xfrm>
        </p:grpSpPr>
        <p:sp>
          <p:nvSpPr>
            <p:cNvPr id="48" name="AutoShape 47"/>
            <p:cNvSpPr>
              <a:spLocks noChangeArrowheads="1"/>
            </p:cNvSpPr>
            <p:nvPr/>
          </p:nvSpPr>
          <p:spPr bwMode="gray">
            <a:xfrm>
              <a:off x="1536" y="1899"/>
              <a:ext cx="2736" cy="375"/>
            </a:xfrm>
            <a:prstGeom prst="roundRect">
              <a:avLst>
                <a:gd name="adj" fmla="val 16667"/>
              </a:avLst>
            </a:prstGeom>
            <a:solidFill>
              <a:srgbClr val="568608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49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rgbClr val="568608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50" name="Text Box 49"/>
            <p:cNvSpPr txBox="1">
              <a:spLocks noChangeArrowheads="1"/>
            </p:cNvSpPr>
            <p:nvPr/>
          </p:nvSpPr>
          <p:spPr bwMode="gray">
            <a:xfrm>
              <a:off x="1680" y="1934"/>
              <a:ext cx="2541" cy="1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bs-Latn-BA" b="1" dirty="0" smtClean="0">
                  <a:solidFill>
                    <a:schemeClr val="bg1"/>
                  </a:solidFill>
                </a:rPr>
                <a:t>PROJEKTI </a:t>
              </a:r>
              <a:endParaRPr lang="en-AU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Text Box 50"/>
            <p:cNvSpPr txBox="1">
              <a:spLocks noChangeArrowheads="1"/>
            </p:cNvSpPr>
            <p:nvPr/>
          </p:nvSpPr>
          <p:spPr bwMode="gray">
            <a:xfrm>
              <a:off x="1393" y="1886"/>
              <a:ext cx="193" cy="2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hr-HR" sz="2400" dirty="0" smtClean="0">
                  <a:solidFill>
                    <a:schemeClr val="bg1"/>
                  </a:solidFill>
                </a:rPr>
                <a:t>3</a:t>
              </a:r>
              <a:endParaRPr lang="en-AU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www.ss-dalj.skole.hr/upload/ss-dalj/images/newsimg/85/Image/934102_137583593100074_172227777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21" y="1628800"/>
            <a:ext cx="6095979" cy="45719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Uspomene . . </a:t>
            </a:r>
            <a:r>
              <a:rPr lang="hr-HR" dirty="0" err="1" smtClean="0"/>
              <a:t>.</a:t>
            </a: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39938" name="Picture 2" descr="http://www.ss-dalj.skole.hr/upload/ss-dalj/images/newsimg/85/Image/255518_137583549766745_1597367047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445" y="715963"/>
            <a:ext cx="4993333" cy="33575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Elipsa 3"/>
          <p:cNvSpPr/>
          <p:nvPr/>
        </p:nvSpPr>
        <p:spPr>
          <a:xfrm>
            <a:off x="86455" y="4073549"/>
            <a:ext cx="2818656" cy="237978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1.Mjesto u županiji u muškoj odbojci, te odbojci na pijesku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335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J E D R E NJ E . . .              3                 </a:t>
            </a:r>
            <a:endParaRPr lang="hr-HR" sz="36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273630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64704"/>
            <a:ext cx="3227851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73016"/>
            <a:ext cx="357837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484894"/>
            <a:ext cx="2211710" cy="393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utnik s odsječenim zaobljenim jednim kutom 4"/>
          <p:cNvSpPr/>
          <p:nvPr/>
        </p:nvSpPr>
        <p:spPr>
          <a:xfrm>
            <a:off x="539552" y="3573016"/>
            <a:ext cx="2016224" cy="2843807"/>
          </a:xfrm>
          <a:prstGeom prst="snip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spc="50" dirty="0" smtClean="0">
                <a:ln w="12700" cmpd="sng">
                  <a:solidFill>
                    <a:srgbClr val="C77600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C77600">
                    <a:tint val="1000"/>
                  </a:srgbClr>
                </a:solidFill>
                <a:effectLst>
                  <a:glow rad="53100">
                    <a:srgbClr val="C77600">
                      <a:satMod val="180000"/>
                      <a:alpha val="30000"/>
                    </a:srgbClr>
                  </a:glow>
                </a:effectLst>
              </a:rPr>
              <a:t>7 dana</a:t>
            </a:r>
          </a:p>
          <a:p>
            <a:pPr algn="ctr"/>
            <a:r>
              <a:rPr lang="hr-HR" b="1" spc="50" dirty="0" smtClean="0">
                <a:ln w="12700" cmpd="sng">
                  <a:solidFill>
                    <a:srgbClr val="C77600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C77600">
                    <a:tint val="1000"/>
                  </a:srgbClr>
                </a:solidFill>
                <a:effectLst>
                  <a:glow rad="53100">
                    <a:srgbClr val="C77600">
                      <a:satMod val="180000"/>
                      <a:alpha val="30000"/>
                    </a:srgbClr>
                  </a:glow>
                </a:effectLst>
              </a:rPr>
              <a:t>6 učenika</a:t>
            </a:r>
          </a:p>
          <a:p>
            <a:pPr algn="ctr"/>
            <a:endParaRPr lang="hr-HR" b="1" spc="50" dirty="0">
              <a:ln w="12700" cmpd="sng">
                <a:solidFill>
                  <a:srgbClr val="C77600">
                    <a:satMod val="120000"/>
                    <a:shade val="80000"/>
                  </a:srgbClr>
                </a:solidFill>
                <a:prstDash val="solid"/>
              </a:ln>
              <a:solidFill>
                <a:srgbClr val="C77600">
                  <a:tint val="1000"/>
                </a:srgbClr>
              </a:solidFill>
              <a:effectLst>
                <a:glow rad="53100">
                  <a:srgbClr val="C77600">
                    <a:satMod val="180000"/>
                    <a:alpha val="30000"/>
                  </a:srgbClr>
                </a:glow>
              </a:effectLst>
            </a:endParaRPr>
          </a:p>
          <a:p>
            <a:pPr algn="ctr"/>
            <a:r>
              <a:rPr lang="hr-HR" b="1" spc="50" dirty="0" smtClean="0">
                <a:ln w="12700" cmpd="sng">
                  <a:solidFill>
                    <a:srgbClr val="C77600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C77600">
                    <a:tint val="1000"/>
                  </a:srgbClr>
                </a:solidFill>
                <a:effectLst>
                  <a:glow rad="53100">
                    <a:srgbClr val="C77600">
                      <a:satMod val="180000"/>
                      <a:alpha val="30000"/>
                    </a:srgbClr>
                  </a:glow>
                </a:effectLst>
              </a:rPr>
              <a:t>Jadransko </a:t>
            </a:r>
          </a:p>
          <a:p>
            <a:pPr algn="ctr"/>
            <a:r>
              <a:rPr lang="hr-HR" b="1" spc="50" dirty="0" smtClean="0">
                <a:ln w="12700" cmpd="sng">
                  <a:solidFill>
                    <a:srgbClr val="C77600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C77600">
                    <a:tint val="1000"/>
                  </a:srgbClr>
                </a:solidFill>
                <a:effectLst>
                  <a:glow rad="53100">
                    <a:srgbClr val="C77600">
                      <a:satMod val="180000"/>
                      <a:alpha val="30000"/>
                    </a:srgbClr>
                  </a:glow>
                </a:effectLst>
              </a:rPr>
              <a:t>More</a:t>
            </a:r>
          </a:p>
          <a:p>
            <a:pPr algn="ctr"/>
            <a:r>
              <a:rPr lang="hr-HR" b="1" spc="50" dirty="0" smtClean="0">
                <a:ln w="12700" cmpd="sng">
                  <a:solidFill>
                    <a:srgbClr val="C77600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C77600">
                    <a:tint val="1000"/>
                  </a:srgbClr>
                </a:solidFill>
                <a:effectLst>
                  <a:glow rad="53100">
                    <a:srgbClr val="C77600">
                      <a:satMod val="180000"/>
                      <a:alpha val="30000"/>
                    </a:srgbClr>
                  </a:glow>
                </a:effectLst>
              </a:rPr>
              <a:t>9/2014.</a:t>
            </a:r>
            <a:endParaRPr lang="hr-HR" b="1" spc="50" dirty="0">
              <a:ln w="12700" cmpd="sng">
                <a:solidFill>
                  <a:srgbClr val="C77600">
                    <a:satMod val="120000"/>
                    <a:shade val="80000"/>
                  </a:srgbClr>
                </a:solidFill>
                <a:prstDash val="solid"/>
              </a:ln>
              <a:solidFill>
                <a:srgbClr val="C77600">
                  <a:tint val="1000"/>
                </a:srgbClr>
              </a:solidFill>
              <a:effectLst>
                <a:glow rad="53100">
                  <a:srgbClr val="C77600">
                    <a:satMod val="180000"/>
                    <a:alpha val="30000"/>
                  </a:srgbClr>
                </a:glow>
              </a:effectLst>
            </a:endParaRP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369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ipsasti oblačić 3"/>
          <p:cNvSpPr/>
          <p:nvPr/>
        </p:nvSpPr>
        <p:spPr>
          <a:xfrm>
            <a:off x="3059832" y="0"/>
            <a:ext cx="3888432" cy="1772816"/>
          </a:xfrm>
          <a:prstGeom prst="wedgeEllipse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1B4E63">
                    <a:lumMod val="60000"/>
                    <a:lumOff val="40000"/>
                  </a:srgbClr>
                </a:solidFill>
              </a:rPr>
              <a:t>FRANCUSKA</a:t>
            </a:r>
          </a:p>
          <a:p>
            <a:pPr algn="ctr"/>
            <a:r>
              <a:rPr lang="hr-HR" dirty="0" smtClean="0">
                <a:solidFill>
                  <a:srgbClr val="328C83">
                    <a:lumMod val="60000"/>
                    <a:lumOff val="40000"/>
                  </a:srgbClr>
                </a:solidFill>
              </a:rPr>
              <a:t>STRASBOURG</a:t>
            </a:r>
          </a:p>
          <a:p>
            <a:pPr algn="ctr"/>
            <a:r>
              <a:rPr lang="hr-HR" dirty="0" smtClean="0">
                <a:solidFill>
                  <a:srgbClr val="FF0000"/>
                </a:solidFill>
              </a:rPr>
              <a:t>EUROPSKI PARLAMENT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3131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EUROPSKI PARLAMENT 2016.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6752"/>
            <a:ext cx="8229600" cy="512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0212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EUROPSKI PARLAMENT  2017.</a:t>
            </a:r>
            <a:endParaRPr lang="hr-HR" dirty="0"/>
          </a:p>
        </p:txBody>
      </p:sp>
      <p:pic>
        <p:nvPicPr>
          <p:cNvPr id="4098" name="Picture 2" descr="http://ss-dalj.skole.hr/upload/ss-dalj/images/newsimg/259/Image/image-0-02-05-5ebd0914e0b3d93e1621432ae832a419ca5b3074f781bfd371f0eb54ab02630f-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96944" cy="510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473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MLADI MLADIMA       8                              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52736"/>
            <a:ext cx="3537012" cy="4716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10744"/>
            <a:ext cx="3867894" cy="27991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170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NAGRADA „KARLO VELIKI” </a:t>
            </a:r>
            <a:endParaRPr lang="hr-H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2859272" cy="160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utnik s kutom zaobljenim s iste strane 4"/>
          <p:cNvSpPr/>
          <p:nvPr/>
        </p:nvSpPr>
        <p:spPr>
          <a:xfrm>
            <a:off x="4499992" y="1340768"/>
            <a:ext cx="4176464" cy="1728192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Naša škola je nacionalni predstavnik RH </a:t>
            </a:r>
          </a:p>
          <a:p>
            <a:pPr algn="ctr"/>
            <a:endParaRPr lang="hr-HR" dirty="0"/>
          </a:p>
          <a:p>
            <a:pPr algn="ctr"/>
            <a:r>
              <a:rPr lang="hr-HR" dirty="0" smtClean="0"/>
              <a:t>Dodjela nagrada u Njemačkoj…</a:t>
            </a:r>
            <a:endParaRPr lang="hr-H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708920"/>
            <a:ext cx="4331113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086200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9921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TURSKA                                               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</p:txBody>
      </p:sp>
      <p:sp>
        <p:nvSpPr>
          <p:cNvPr id="6" name="Pravokutnik s kutom zaobljenim s iste strane 5"/>
          <p:cNvSpPr/>
          <p:nvPr/>
        </p:nvSpPr>
        <p:spPr>
          <a:xfrm>
            <a:off x="539552" y="1124744"/>
            <a:ext cx="3816424" cy="1728192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PROJEKT: </a:t>
            </a:r>
            <a:r>
              <a:rPr lang="hr-HR" dirty="0" smtClean="0">
                <a:solidFill>
                  <a:srgbClr val="FF0000"/>
                </a:solidFill>
              </a:rPr>
              <a:t>HRANA NA PLATNU</a:t>
            </a:r>
          </a:p>
          <a:p>
            <a:pPr algn="ctr"/>
            <a:endParaRPr lang="hr-HR" dirty="0"/>
          </a:p>
          <a:p>
            <a:pPr algn="ctr"/>
            <a:r>
              <a:rPr lang="hr-HR" dirty="0" smtClean="0"/>
              <a:t>7 ZEMALJA </a:t>
            </a:r>
            <a:endParaRPr lang="hr-HR" dirty="0"/>
          </a:p>
        </p:txBody>
      </p:sp>
      <p:sp>
        <p:nvSpPr>
          <p:cNvPr id="7" name="Zaobljeni pravokutnik 6"/>
          <p:cNvSpPr/>
          <p:nvPr/>
        </p:nvSpPr>
        <p:spPr>
          <a:xfrm>
            <a:off x="827584" y="3284984"/>
            <a:ext cx="1728192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smtClean="0">
                <a:solidFill>
                  <a:srgbClr val="FF0000"/>
                </a:solidFill>
              </a:rPr>
              <a:t>TURSKA</a:t>
            </a:r>
          </a:p>
          <a:p>
            <a:pPr algn="ctr"/>
            <a:endParaRPr lang="hr-HR" sz="1400" dirty="0"/>
          </a:p>
          <a:p>
            <a:pPr algn="ctr"/>
            <a:r>
              <a:rPr lang="hr-HR" sz="1400" dirty="0" smtClean="0"/>
              <a:t>5 DANA</a:t>
            </a:r>
          </a:p>
          <a:p>
            <a:pPr algn="ctr"/>
            <a:endParaRPr lang="hr-HR" sz="1400" dirty="0"/>
          </a:p>
          <a:p>
            <a:pPr algn="ctr"/>
            <a:r>
              <a:rPr lang="hr-HR" sz="1400" dirty="0" smtClean="0"/>
              <a:t>2 PROF.</a:t>
            </a:r>
          </a:p>
          <a:p>
            <a:pPr algn="ctr"/>
            <a:r>
              <a:rPr lang="hr-HR" sz="1400" dirty="0" smtClean="0"/>
              <a:t>+</a:t>
            </a:r>
          </a:p>
          <a:p>
            <a:pPr algn="ctr"/>
            <a:r>
              <a:rPr lang="hr-HR" sz="1400" dirty="0" smtClean="0"/>
              <a:t>2 UČENIKA</a:t>
            </a:r>
            <a:endParaRPr lang="hr-HR" sz="1400" dirty="0"/>
          </a:p>
        </p:txBody>
      </p:sp>
      <p:sp>
        <p:nvSpPr>
          <p:cNvPr id="8" name="Zaobljeni pravokutnik 7"/>
          <p:cNvSpPr/>
          <p:nvPr/>
        </p:nvSpPr>
        <p:spPr>
          <a:xfrm>
            <a:off x="4788024" y="1124744"/>
            <a:ext cx="3888432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FF0000"/>
                </a:solidFill>
              </a:rPr>
              <a:t>Očekuje vas putovanja u</a:t>
            </a:r>
            <a:r>
              <a:rPr lang="hr-HR" dirty="0" smtClean="0"/>
              <a:t>:</a:t>
            </a:r>
          </a:p>
          <a:p>
            <a:pPr algn="ctr"/>
            <a:r>
              <a:rPr lang="hr-HR" dirty="0" smtClean="0"/>
              <a:t>Francusku,</a:t>
            </a:r>
          </a:p>
          <a:p>
            <a:pPr algn="ctr"/>
            <a:r>
              <a:rPr lang="hr-HR" dirty="0" smtClean="0"/>
              <a:t>Bugarsku,</a:t>
            </a:r>
          </a:p>
          <a:p>
            <a:pPr algn="ctr"/>
            <a:r>
              <a:rPr lang="hr-HR" dirty="0" smtClean="0"/>
              <a:t>Italiju,</a:t>
            </a:r>
          </a:p>
          <a:p>
            <a:pPr algn="ctr"/>
            <a:r>
              <a:rPr lang="hr-HR" dirty="0" smtClean="0"/>
              <a:t>Poljsku</a:t>
            </a:r>
            <a:endParaRPr lang="hr-H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64" y="5301208"/>
            <a:ext cx="1548819" cy="103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256" y="3235431"/>
            <a:ext cx="46482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90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ITALIJA STRUČNA PRAKSA   12  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</p:txBody>
      </p:sp>
      <p:sp>
        <p:nvSpPr>
          <p:cNvPr id="6" name="Pravokutnik s odsječenim zaobljenim jednim kutom 5"/>
          <p:cNvSpPr/>
          <p:nvPr/>
        </p:nvSpPr>
        <p:spPr>
          <a:xfrm>
            <a:off x="755576" y="908720"/>
            <a:ext cx="7704856" cy="1512168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10 UČENIKA I 2 NASTAVNIKA</a:t>
            </a:r>
          </a:p>
          <a:p>
            <a:pPr algn="ctr"/>
            <a:r>
              <a:rPr lang="hr-HR" dirty="0" smtClean="0">
                <a:solidFill>
                  <a:schemeClr val="tx1"/>
                </a:solidFill>
              </a:rPr>
              <a:t>VENECIJA</a:t>
            </a:r>
          </a:p>
          <a:p>
            <a:pPr algn="ctr"/>
            <a:endParaRPr lang="hr-HR" dirty="0" smtClean="0">
              <a:solidFill>
                <a:schemeClr val="tx1"/>
              </a:solidFill>
            </a:endParaRPr>
          </a:p>
          <a:p>
            <a:pPr algn="ctr"/>
            <a:r>
              <a:rPr lang="hr-HR" dirty="0" smtClean="0">
                <a:solidFill>
                  <a:schemeClr val="tx1"/>
                </a:solidFill>
              </a:rPr>
              <a:t>2 TJEDNA OBAVLJANJA STRUČNE PRAKSE</a:t>
            </a:r>
          </a:p>
          <a:p>
            <a:pPr algn="ctr"/>
            <a:r>
              <a:rPr lang="hr-HR" dirty="0" smtClean="0">
                <a:solidFill>
                  <a:srgbClr val="FF0000"/>
                </a:solidFill>
              </a:rPr>
              <a:t>DŽEPARAC !!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64904"/>
            <a:ext cx="3995936" cy="3435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96952"/>
            <a:ext cx="3470131" cy="307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841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92488" cy="2283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" y="2708920"/>
            <a:ext cx="5076056" cy="285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2559"/>
            <a:ext cx="432048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098" y="4941168"/>
            <a:ext cx="4698268" cy="151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628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3200" dirty="0" smtClean="0"/>
              <a:t>PREDSTAVLJANJE ŠKOLE DALJ ...</a:t>
            </a:r>
            <a:endParaRPr lang="en-AU" sz="1800" dirty="0"/>
          </a:p>
        </p:txBody>
      </p:sp>
      <p:sp>
        <p:nvSpPr>
          <p:cNvPr id="70659" name="AutoShape 3"/>
          <p:cNvSpPr>
            <a:spLocks noChangeArrowheads="1"/>
          </p:cNvSpPr>
          <p:nvPr/>
        </p:nvSpPr>
        <p:spPr bwMode="auto">
          <a:xfrm>
            <a:off x="6643702" y="3857628"/>
            <a:ext cx="2286000" cy="2286016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sr-Latn-CS">
              <a:latin typeface="Verdana" pitchFamily="34" charset="0"/>
            </a:endParaRPr>
          </a:p>
        </p:txBody>
      </p:sp>
      <p:sp>
        <p:nvSpPr>
          <p:cNvPr id="70663" name="Freeform 7"/>
          <p:cNvSpPr>
            <a:spLocks/>
          </p:cNvSpPr>
          <p:nvPr/>
        </p:nvSpPr>
        <p:spPr bwMode="gray">
          <a:xfrm rot="18061828">
            <a:off x="4169037" y="3345770"/>
            <a:ext cx="903288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bs-Latn-BA"/>
          </a:p>
        </p:txBody>
      </p:sp>
      <p:sp>
        <p:nvSpPr>
          <p:cNvPr id="70664" name="AutoShape 8"/>
          <p:cNvSpPr>
            <a:spLocks noChangeAspect="1" noChangeArrowheads="1" noTextEdit="1"/>
          </p:cNvSpPr>
          <p:nvPr/>
        </p:nvSpPr>
        <p:spPr bwMode="gray">
          <a:xfrm flipH="1">
            <a:off x="4929190" y="3000372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bs-Latn-BA"/>
          </a:p>
        </p:txBody>
      </p:sp>
      <p:sp>
        <p:nvSpPr>
          <p:cNvPr id="70665" name="Freeform 9"/>
          <p:cNvSpPr>
            <a:spLocks/>
          </p:cNvSpPr>
          <p:nvPr/>
        </p:nvSpPr>
        <p:spPr bwMode="gray">
          <a:xfrm flipH="1">
            <a:off x="5786446" y="3214686"/>
            <a:ext cx="903287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bs-Latn-BA"/>
          </a:p>
        </p:txBody>
      </p:sp>
      <p:grpSp>
        <p:nvGrpSpPr>
          <p:cNvPr id="70666" name="Group 10"/>
          <p:cNvGrpSpPr>
            <a:grpSpLocks/>
          </p:cNvGrpSpPr>
          <p:nvPr/>
        </p:nvGrpSpPr>
        <p:grpSpPr bwMode="auto">
          <a:xfrm>
            <a:off x="3048000" y="1358901"/>
            <a:ext cx="2998788" cy="1614488"/>
            <a:chOff x="1997" y="1306"/>
            <a:chExt cx="1889" cy="1017"/>
          </a:xfrm>
        </p:grpSpPr>
        <p:grpSp>
          <p:nvGrpSpPr>
            <p:cNvPr id="70667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70668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70669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</p:grpSp>
        <p:sp>
          <p:nvSpPr>
            <p:cNvPr id="70670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bs-Latn-BA"/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bs-Latn-BA"/>
            </a:p>
          </p:txBody>
        </p:sp>
        <p:sp>
          <p:nvSpPr>
            <p:cNvPr id="70672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bs-Latn-BA"/>
            </a:p>
          </p:txBody>
        </p:sp>
        <p:sp>
          <p:nvSpPr>
            <p:cNvPr id="70673" name="Oval 17"/>
            <p:cNvSpPr>
              <a:spLocks noChangeArrowheads="1"/>
            </p:cNvSpPr>
            <p:nvPr/>
          </p:nvSpPr>
          <p:spPr bwMode="gray">
            <a:xfrm rot="16200000">
              <a:off x="2642" y="1080"/>
              <a:ext cx="720" cy="117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r>
                <a:rPr lang="bs-Latn-BA" dirty="0" smtClean="0"/>
                <a:t> Prošlost</a:t>
              </a:r>
            </a:p>
            <a:p>
              <a:r>
                <a:rPr lang="bs-Latn-BA" dirty="0" smtClean="0"/>
                <a:t>Budućnost</a:t>
              </a:r>
              <a:endParaRPr lang="bs-Latn-BA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71868" y="4714884"/>
            <a:ext cx="50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dirty="0" smtClean="0"/>
              <a:t>     </a:t>
            </a:r>
            <a:endParaRPr lang="bs-Latn-BA" sz="2400" dirty="0"/>
          </a:p>
        </p:txBody>
      </p:sp>
      <p:pic>
        <p:nvPicPr>
          <p:cNvPr id="26" name="Picture 4" descr="ayr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7694" y="4000504"/>
            <a:ext cx="2327195" cy="2000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Slika 26"/>
          <p:cNvPicPr/>
          <p:nvPr/>
        </p:nvPicPr>
        <p:blipFill>
          <a:blip r:embed="rId4"/>
          <a:srcRect l="54711" t="27941" r="29256" b="19412"/>
          <a:stretch>
            <a:fillRect/>
          </a:stretch>
        </p:blipFill>
        <p:spPr bwMode="auto">
          <a:xfrm>
            <a:off x="500034" y="4071942"/>
            <a:ext cx="2000264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Freeform 7"/>
          <p:cNvSpPr>
            <a:spLocks/>
          </p:cNvSpPr>
          <p:nvPr/>
        </p:nvSpPr>
        <p:spPr bwMode="gray">
          <a:xfrm>
            <a:off x="2581260" y="3295648"/>
            <a:ext cx="903288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bs-Latn-BA"/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366682" y="4010028"/>
            <a:ext cx="2286000" cy="2286016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sr-Latn-CS">
              <a:latin typeface="Verdana" pitchFamily="34" charset="0"/>
            </a:endParaRPr>
          </a:p>
        </p:txBody>
      </p:sp>
      <p:sp>
        <p:nvSpPr>
          <p:cNvPr id="30" name="Zaobljeni pravokutnik 29"/>
          <p:cNvSpPr/>
          <p:nvPr/>
        </p:nvSpPr>
        <p:spPr>
          <a:xfrm>
            <a:off x="3643306" y="4572008"/>
            <a:ext cx="2143140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80 UČENIKA</a:t>
            </a:r>
          </a:p>
          <a:p>
            <a:pPr algn="ctr"/>
            <a:endParaRPr lang="hr-HR" dirty="0" smtClean="0"/>
          </a:p>
          <a:p>
            <a:pPr algn="ctr"/>
            <a:r>
              <a:rPr lang="hr-HR" dirty="0" smtClean="0"/>
              <a:t>26 PROFESORA</a:t>
            </a:r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2" name="Pravokutnik 1"/>
          <p:cNvSpPr/>
          <p:nvPr/>
        </p:nvSpPr>
        <p:spPr>
          <a:xfrm>
            <a:off x="2858334" y="3020099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hlinkClick r:id="rId5"/>
              </a:rPr>
              <a:t>http://ss-dalj.skole.hr/film_o_skoli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SJEĆANJA…. SLOVAČKA..</a:t>
            </a:r>
            <a:endParaRPr lang="hr-HR" dirty="0"/>
          </a:p>
        </p:txBody>
      </p:sp>
      <p:sp>
        <p:nvSpPr>
          <p:cNvPr id="5" name="AutoShape 2" descr="https://scontent-vie1-1.xx.fbcdn.net/hphotos-xft1/t31.0-8/12698140_458772710983413_3207895285701186255_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7" name="Slika 6" descr="http://ss-dalj.skole.hr/upload/ss-dalj/images/static3/1259/Image/20151204_1448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80728"/>
            <a:ext cx="3019425" cy="2264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utoShape 6" descr="https://scontent-vie1-1.xx.fbcdn.net/hphotos-xta1/t31.0-8/12322777_458777417649609_8767667824370014248_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AutoShape 8" descr="https://scontent-vie1-1.xx.fbcdn.net/hphotos-xta1/t31.0-8/12322777_458777417649609_8767667824370014248_o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00" y="764704"/>
            <a:ext cx="5220072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 descr="C:\Documents and Settings\Dinko\Desktop\slovač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245139"/>
            <a:ext cx="8664897" cy="3604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90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PROJEKT „ŠALJI DALJE”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Zaobljeni pravokutnik 5"/>
          <p:cNvSpPr/>
          <p:nvPr/>
        </p:nvSpPr>
        <p:spPr>
          <a:xfrm>
            <a:off x="179512" y="840198"/>
            <a:ext cx="3312368" cy="13681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FF0000"/>
                </a:solidFill>
              </a:rPr>
              <a:t>PARTNER:</a:t>
            </a:r>
          </a:p>
          <a:p>
            <a:pPr algn="ctr"/>
            <a:r>
              <a:rPr lang="hr-HR" dirty="0" smtClean="0"/>
              <a:t>POLJOPRIVREDNA ŠKOLA </a:t>
            </a:r>
          </a:p>
          <a:p>
            <a:pPr algn="ctr"/>
            <a:r>
              <a:rPr lang="hr-HR" dirty="0" smtClean="0">
                <a:solidFill>
                  <a:srgbClr val="FF0000"/>
                </a:solidFill>
              </a:rPr>
              <a:t>ŠABAC</a:t>
            </a: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9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" r="55702" b="11065"/>
          <a:stretch/>
        </p:blipFill>
        <p:spPr bwMode="auto">
          <a:xfrm>
            <a:off x="7406598" y="0"/>
            <a:ext cx="1724608" cy="1404156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aobljeni pravokutnik 6"/>
          <p:cNvSpPr/>
          <p:nvPr/>
        </p:nvSpPr>
        <p:spPr>
          <a:xfrm>
            <a:off x="3590174" y="840198"/>
            <a:ext cx="3816424" cy="14401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FF0000"/>
                </a:solidFill>
              </a:rPr>
              <a:t>TEMA:</a:t>
            </a:r>
          </a:p>
          <a:p>
            <a:pPr algn="ctr"/>
            <a:r>
              <a:rPr lang="hr-HR" dirty="0" smtClean="0"/>
              <a:t>ŠIRENJE MEĐUNARODNE</a:t>
            </a:r>
          </a:p>
          <a:p>
            <a:pPr algn="ctr"/>
            <a:r>
              <a:rPr lang="hr-HR" dirty="0" smtClean="0"/>
              <a:t>MREŽE ŠKOLSKIH VOLONTERSKIH KLUBOVA</a:t>
            </a:r>
            <a:endParaRPr lang="hr-H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83" y="2420888"/>
            <a:ext cx="7620000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92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VOLONTERSKA NAGRADA 2016.G</a:t>
            </a:r>
            <a:endParaRPr lang="en-US" dirty="0"/>
          </a:p>
        </p:txBody>
      </p:sp>
      <p:pic>
        <p:nvPicPr>
          <p:cNvPr id="4098" name="Picture 2" descr="http://ss-dalj.skole.hr/upload/ss-dalj/images/newsimg/243/IMG-1480960776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2736304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s-dalj.skole.hr/upload/ss-dalj/images/newsimg/253/20170311_115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08720"/>
            <a:ext cx="5184576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5148064" y="5085184"/>
            <a:ext cx="374441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 smtClean="0"/>
              <a:t>Bjeljina</a:t>
            </a:r>
            <a:r>
              <a:rPr lang="hr-HR" dirty="0" smtClean="0"/>
              <a:t> 3/2017.</a:t>
            </a:r>
          </a:p>
          <a:p>
            <a:pPr algn="ctr"/>
            <a:r>
              <a:rPr lang="hr-HR" dirty="0" smtClean="0"/>
              <a:t>Volonterska akcija </a:t>
            </a:r>
          </a:p>
          <a:p>
            <a:pPr algn="ctr"/>
            <a:r>
              <a:rPr lang="hr-HR" dirty="0" smtClean="0"/>
              <a:t>Azil za pse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BANJA LUKA … </a:t>
            </a:r>
            <a:r>
              <a:rPr lang="hr-HR" sz="1800" dirty="0" smtClean="0"/>
              <a:t>SAJAM UČENIČKOG PODUZETNIŠTVA</a:t>
            </a:r>
            <a:endParaRPr lang="hr-HR" sz="18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8" y="860359"/>
            <a:ext cx="9036496" cy="573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6254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LJETOVANJE  . . . .5 godina zaredom</a:t>
            </a:r>
            <a:endParaRPr lang="hr-HR" dirty="0"/>
          </a:p>
        </p:txBody>
      </p:sp>
      <p:sp>
        <p:nvSpPr>
          <p:cNvPr id="6" name="Eksplozija 2 5"/>
          <p:cNvSpPr/>
          <p:nvPr/>
        </p:nvSpPr>
        <p:spPr>
          <a:xfrm>
            <a:off x="5004048" y="1029693"/>
            <a:ext cx="4211960" cy="3600400"/>
          </a:xfrm>
          <a:prstGeom prst="irregularSeal2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FF0000"/>
                </a:solidFill>
              </a:rPr>
              <a:t>LJETOVANJE</a:t>
            </a:r>
          </a:p>
          <a:p>
            <a:pPr algn="ctr"/>
            <a:r>
              <a:rPr lang="hr-HR" dirty="0" smtClean="0">
                <a:solidFill>
                  <a:srgbClr val="FF0000"/>
                </a:solidFill>
              </a:rPr>
              <a:t>ZA SVE UČENIKE ŠKOLE</a:t>
            </a:r>
          </a:p>
          <a:p>
            <a:pPr algn="ctr"/>
            <a:r>
              <a:rPr lang="hr-HR" dirty="0" smtClean="0">
                <a:solidFill>
                  <a:srgbClr val="FF0000"/>
                </a:solidFill>
              </a:rPr>
              <a:t>8 MJESEC </a:t>
            </a:r>
          </a:p>
          <a:p>
            <a:pPr algn="ctr"/>
            <a:endParaRPr lang="hr-HR" dirty="0">
              <a:solidFill>
                <a:srgbClr val="00B0F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78" y="4656702"/>
            <a:ext cx="2621657" cy="131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098" name="Picture 2" descr="Slikovni rezultat za mali loÅ¡inj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03084"/>
            <a:ext cx="4623048" cy="3924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31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SLANE USPOMENE… </a:t>
            </a:r>
            <a:endParaRPr lang="hr-H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44600"/>
            <a:ext cx="3096344" cy="218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Slika 6" descr="http://ss-dalj.skole.hr/upload/ss-dalj/images/newsimg/201/Image/5.sl.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44600"/>
            <a:ext cx="3276600" cy="218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 descr="http://ss-dalj.skole.hr/upload/ss-dalj/images/newsimg/201/Image/6.sl.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05"/>
          <a:stretch/>
        </p:blipFill>
        <p:spPr bwMode="auto">
          <a:xfrm>
            <a:off x="1547664" y="3645024"/>
            <a:ext cx="5472608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677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NOVA OPREMA….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715963"/>
            <a:ext cx="8229600" cy="2836567"/>
          </a:xfrm>
        </p:spPr>
        <p:txBody>
          <a:bodyPr/>
          <a:lstStyle/>
          <a:p>
            <a:r>
              <a:rPr lang="hr-HR" dirty="0" smtClean="0"/>
              <a:t>VINSKI PODRUM</a:t>
            </a:r>
          </a:p>
          <a:p>
            <a:r>
              <a:rPr lang="hr-HR" dirty="0" smtClean="0"/>
              <a:t>TRAKTOR</a:t>
            </a:r>
          </a:p>
          <a:p>
            <a:r>
              <a:rPr lang="hr-HR" dirty="0" smtClean="0"/>
              <a:t>POGON ZA PROIZVODNJU SOKA</a:t>
            </a:r>
          </a:p>
          <a:p>
            <a:r>
              <a:rPr lang="hr-HR" dirty="0" smtClean="0"/>
              <a:t>MINI PIVOVARA</a:t>
            </a:r>
          </a:p>
          <a:p>
            <a:r>
              <a:rPr lang="hr-HR" dirty="0" smtClean="0"/>
              <a:t>INKUBATOR ZA PILIĆE</a:t>
            </a:r>
          </a:p>
          <a:p>
            <a:r>
              <a:rPr lang="hr-HR" dirty="0" smtClean="0"/>
              <a:t>POGON ZA SUŠENJE RAJČICE</a:t>
            </a:r>
            <a:endParaRPr lang="hr-HR" dirty="0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6D80-2B5B-4665-B4E3-CAC80E329CDD}" type="datetime1">
              <a:rPr lang="sr-Latn-RS" smtClean="0"/>
              <a:t>27.5.2020.</a:t>
            </a:fld>
            <a:endParaRPr lang="en-AU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730922"/>
            <a:ext cx="3902691" cy="303678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96" y="3730923"/>
            <a:ext cx="4283968" cy="295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6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VAŽNI DATUMI ZA UPIS</a:t>
            </a:r>
            <a:endParaRPr lang="hr-HR" dirty="0"/>
          </a:p>
        </p:txBody>
      </p:sp>
      <p:graphicFrame>
        <p:nvGraphicFramePr>
          <p:cNvPr id="5" name="Rezervirano mjesto sadržaja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0032689"/>
              </p:ext>
            </p:extLst>
          </p:nvPr>
        </p:nvGraphicFramePr>
        <p:xfrm>
          <a:off x="457200" y="1196751"/>
          <a:ext cx="7787208" cy="4680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9539">
                  <a:extLst>
                    <a:ext uri="{9D8B030D-6E8A-4147-A177-3AD203B41FA5}">
                      <a16:colId xmlns:a16="http://schemas.microsoft.com/office/drawing/2014/main" val="3710486957"/>
                    </a:ext>
                  </a:extLst>
                </a:gridCol>
                <a:gridCol w="2147669">
                  <a:extLst>
                    <a:ext uri="{9D8B030D-6E8A-4147-A177-3AD203B41FA5}">
                      <a16:colId xmlns:a16="http://schemas.microsoft.com/office/drawing/2014/main" val="2562541510"/>
                    </a:ext>
                  </a:extLst>
                </a:gridCol>
              </a:tblGrid>
              <a:tr h="483122">
                <a:tc>
                  <a:txBody>
                    <a:bodyPr/>
                    <a:lstStyle/>
                    <a:p>
                      <a:r>
                        <a:rPr lang="hr-HR" dirty="0" smtClean="0"/>
                        <a:t>Datum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Rok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541959"/>
                  </a:ext>
                </a:extLst>
              </a:tr>
              <a:tr h="815549"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Početak</a:t>
                      </a:r>
                      <a:r>
                        <a:rPr lang="hr-HR" sz="2400" baseline="0" dirty="0" smtClean="0"/>
                        <a:t> prijava u sustav 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1.6.</a:t>
                      </a:r>
                      <a:endParaRPr lang="hr-H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612270"/>
                  </a:ext>
                </a:extLst>
              </a:tr>
              <a:tr h="1087023">
                <a:tc>
                  <a:txBody>
                    <a:bodyPr/>
                    <a:lstStyle/>
                    <a:p>
                      <a:r>
                        <a:rPr lang="hr-HR" sz="2400" dirty="0" smtClean="0">
                          <a:solidFill>
                            <a:srgbClr val="FF0000"/>
                          </a:solidFill>
                        </a:rPr>
                        <a:t>Početak prijava obrazovnih programa</a:t>
                      </a:r>
                      <a:endParaRPr lang="hr-HR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>
                          <a:solidFill>
                            <a:srgbClr val="FF0000"/>
                          </a:solidFill>
                        </a:rPr>
                        <a:t>8.7.</a:t>
                      </a:r>
                      <a:endParaRPr lang="hr-HR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048708"/>
                  </a:ext>
                </a:extLst>
              </a:tr>
              <a:tr h="1087023"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Završetak prijava obrazovnih programa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22.7.</a:t>
                      </a:r>
                      <a:endParaRPr lang="hr-H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675474"/>
                  </a:ext>
                </a:extLst>
              </a:tr>
              <a:tr h="603902">
                <a:tc>
                  <a:txBody>
                    <a:bodyPr/>
                    <a:lstStyle/>
                    <a:p>
                      <a:r>
                        <a:rPr lang="hr-HR" sz="2400" dirty="0" smtClean="0">
                          <a:solidFill>
                            <a:srgbClr val="FF0000"/>
                          </a:solidFill>
                        </a:rPr>
                        <a:t>Objava konačnih ljestvica </a:t>
                      </a:r>
                      <a:endParaRPr lang="hr-HR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>
                          <a:solidFill>
                            <a:srgbClr val="FF0000"/>
                          </a:solidFill>
                        </a:rPr>
                        <a:t>25.7.</a:t>
                      </a:r>
                      <a:endParaRPr lang="hr-HR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695589"/>
                  </a:ext>
                </a:extLst>
              </a:tr>
              <a:tr h="603902"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Dostava upisnica u srednje škole 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27.-31.7.</a:t>
                      </a:r>
                      <a:endParaRPr lang="hr-H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382049"/>
                  </a:ext>
                </a:extLst>
              </a:tr>
            </a:tbl>
          </a:graphicData>
        </a:graphic>
      </p:graphicFrame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8326-5774-4E03-A9F9-36E0A6D6B97C}" type="datetime1">
              <a:rPr lang="sr-Latn-RS" smtClean="0"/>
              <a:t>27.5.2020.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971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slov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 smtClean="0"/>
              <a:t>KONTAKT…</a:t>
            </a:r>
            <a:r>
              <a:rPr lang="hr-HR" sz="2000" dirty="0">
                <a:hlinkClick r:id="rId3"/>
              </a:rPr>
              <a:t>http://ss-dalj.skole.hr/film_o_skoli</a:t>
            </a:r>
            <a:endParaRPr lang="hr-HR" sz="2000" dirty="0"/>
          </a:p>
        </p:txBody>
      </p:sp>
      <p:sp>
        <p:nvSpPr>
          <p:cNvPr id="9" name="Zaobljeni pravokutni oblačić 8"/>
          <p:cNvSpPr/>
          <p:nvPr/>
        </p:nvSpPr>
        <p:spPr>
          <a:xfrm>
            <a:off x="571472" y="2000240"/>
            <a:ext cx="5000660" cy="292895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SREDNJA ŠKOLA DALJ</a:t>
            </a:r>
          </a:p>
          <a:p>
            <a:pPr algn="ctr"/>
            <a:r>
              <a:rPr lang="hr-HR" dirty="0" smtClean="0"/>
              <a:t>BRAĆE RADIĆA 7</a:t>
            </a:r>
          </a:p>
          <a:p>
            <a:pPr algn="ctr"/>
            <a:r>
              <a:rPr lang="hr-HR" dirty="0" smtClean="0"/>
              <a:t>31226 D A LJ</a:t>
            </a:r>
          </a:p>
          <a:p>
            <a:pPr algn="ctr"/>
            <a:endParaRPr lang="hr-HR" dirty="0" smtClean="0"/>
          </a:p>
          <a:p>
            <a:pPr algn="ctr"/>
            <a:r>
              <a:rPr lang="hr-HR" dirty="0" smtClean="0"/>
              <a:t>TEL: 031/590-290</a:t>
            </a:r>
          </a:p>
          <a:p>
            <a:pPr algn="ctr"/>
            <a:r>
              <a:rPr lang="hr-HR" dirty="0" err="1" smtClean="0"/>
              <a:t>Email</a:t>
            </a:r>
            <a:r>
              <a:rPr lang="hr-HR" dirty="0" smtClean="0"/>
              <a:t>: </a:t>
            </a:r>
            <a:r>
              <a:rPr lang="hr-HR" dirty="0" smtClean="0">
                <a:hlinkClick r:id="rId4"/>
              </a:rPr>
              <a:t>srednja-</a:t>
            </a:r>
            <a:r>
              <a:rPr lang="hr-HR" dirty="0" err="1" smtClean="0">
                <a:hlinkClick r:id="rId4"/>
              </a:rPr>
              <a:t>skola</a:t>
            </a:r>
            <a:r>
              <a:rPr lang="hr-HR" dirty="0" smtClean="0">
                <a:hlinkClick r:id="rId4"/>
              </a:rPr>
              <a:t>-dalj@</a:t>
            </a:r>
            <a:r>
              <a:rPr lang="hr-HR" dirty="0" err="1" smtClean="0">
                <a:hlinkClick r:id="rId4"/>
              </a:rPr>
              <a:t>os.t</a:t>
            </a:r>
            <a:r>
              <a:rPr lang="hr-HR" dirty="0" smtClean="0">
                <a:hlinkClick r:id="rId4"/>
              </a:rPr>
              <a:t>-</a:t>
            </a:r>
            <a:r>
              <a:rPr lang="hr-HR" dirty="0" err="1" smtClean="0">
                <a:hlinkClick r:id="rId4"/>
              </a:rPr>
              <a:t>com.hr</a:t>
            </a:r>
            <a:endParaRPr lang="hr-HR" dirty="0" smtClean="0"/>
          </a:p>
          <a:p>
            <a:pPr algn="ctr"/>
            <a:endParaRPr lang="hr-HR" dirty="0" smtClean="0"/>
          </a:p>
          <a:p>
            <a:pPr algn="ctr"/>
            <a:r>
              <a:rPr lang="hr-HR" dirty="0" smtClean="0"/>
              <a:t>http://ss-dalj.skole.hr/</a:t>
            </a:r>
          </a:p>
          <a:p>
            <a:pPr algn="ctr"/>
            <a:endParaRPr lang="hr-HR" dirty="0" smtClean="0"/>
          </a:p>
          <a:p>
            <a:pPr algn="ctr"/>
            <a:endParaRPr lang="hr-HR" dirty="0"/>
          </a:p>
        </p:txBody>
      </p:sp>
      <p:sp>
        <p:nvSpPr>
          <p:cNvPr id="10" name="Obični oblačić 9"/>
          <p:cNvSpPr/>
          <p:nvPr/>
        </p:nvSpPr>
        <p:spPr>
          <a:xfrm rot="2912905">
            <a:off x="5693789" y="3953553"/>
            <a:ext cx="2898214" cy="1441039"/>
          </a:xfrm>
          <a:prstGeom prst="cloudCallout">
            <a:avLst>
              <a:gd name="adj1" fmla="val -32122"/>
              <a:gd name="adj2" fmla="val 8986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 I T A NJ A??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Elipsasti oblačić 10"/>
          <p:cNvSpPr/>
          <p:nvPr/>
        </p:nvSpPr>
        <p:spPr>
          <a:xfrm rot="2494140">
            <a:off x="6208694" y="1628623"/>
            <a:ext cx="2333643" cy="1512511"/>
          </a:xfrm>
          <a:prstGeom prst="wedgeEllipseCallout">
            <a:avLst>
              <a:gd name="adj1" fmla="val -45935"/>
              <a:gd name="adj2" fmla="val 10760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Hvala na pažnji !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3200" dirty="0" smtClean="0"/>
              <a:t>POVIJESNI RAZVOJ ŠKOLE....</a:t>
            </a:r>
            <a:endParaRPr lang="en-AU" sz="1800" dirty="0"/>
          </a:p>
        </p:txBody>
      </p:sp>
      <p:sp>
        <p:nvSpPr>
          <p:cNvPr id="92164" name="Freeform 4"/>
          <p:cNvSpPr>
            <a:spLocks noEditPoints="1"/>
          </p:cNvSpPr>
          <p:nvPr/>
        </p:nvSpPr>
        <p:spPr bwMode="gray">
          <a:xfrm>
            <a:off x="990600" y="1905000"/>
            <a:ext cx="5943600" cy="4038600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accent1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>
            <a:outerShdw dist="206741" dir="8249373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bs-Latn-BA"/>
          </a:p>
        </p:txBody>
      </p:sp>
      <p:sp>
        <p:nvSpPr>
          <p:cNvPr id="92193" name="Text Box 33"/>
          <p:cNvSpPr txBox="1">
            <a:spLocks noChangeArrowheads="1"/>
          </p:cNvSpPr>
          <p:nvPr/>
        </p:nvSpPr>
        <p:spPr bwMode="auto">
          <a:xfrm>
            <a:off x="5214942" y="3357562"/>
            <a:ext cx="392905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AU" sz="2800" dirty="0">
              <a:solidFill>
                <a:schemeClr val="tx2"/>
              </a:solidFill>
            </a:endParaRPr>
          </a:p>
        </p:txBody>
      </p:sp>
      <p:sp>
        <p:nvSpPr>
          <p:cNvPr id="92194" name="Oval 34"/>
          <p:cNvSpPr>
            <a:spLocks noChangeArrowheads="1"/>
          </p:cNvSpPr>
          <p:nvPr/>
        </p:nvSpPr>
        <p:spPr bwMode="gray">
          <a:xfrm rot="-723406">
            <a:off x="3316288" y="4972050"/>
            <a:ext cx="1438275" cy="666750"/>
          </a:xfrm>
          <a:prstGeom prst="ellipse">
            <a:avLst/>
          </a:prstGeom>
          <a:solidFill>
            <a:srgbClr val="0F2145">
              <a:alpha val="3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92195" name="Oval 35"/>
          <p:cNvSpPr>
            <a:spLocks noChangeArrowheads="1"/>
          </p:cNvSpPr>
          <p:nvPr/>
        </p:nvSpPr>
        <p:spPr bwMode="gray">
          <a:xfrm>
            <a:off x="3248025" y="3752850"/>
            <a:ext cx="1704975" cy="1706563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46275"/>
                  <a:invGamma/>
                </a:srgbClr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bs-Latn-BA"/>
          </a:p>
        </p:txBody>
      </p:sp>
      <p:sp>
        <p:nvSpPr>
          <p:cNvPr id="92196" name="Oval 36"/>
          <p:cNvSpPr>
            <a:spLocks noChangeArrowheads="1"/>
          </p:cNvSpPr>
          <p:nvPr/>
        </p:nvSpPr>
        <p:spPr bwMode="gray">
          <a:xfrm>
            <a:off x="3268663" y="3762375"/>
            <a:ext cx="1665287" cy="1663700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D6E1E2">
                  <a:gamma/>
                  <a:tint val="34902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bs-Latn-BA"/>
          </a:p>
        </p:txBody>
      </p:sp>
      <p:sp>
        <p:nvSpPr>
          <p:cNvPr id="92197" name="Oval 37"/>
          <p:cNvSpPr>
            <a:spLocks noChangeArrowheads="1"/>
          </p:cNvSpPr>
          <p:nvPr/>
        </p:nvSpPr>
        <p:spPr bwMode="gray">
          <a:xfrm>
            <a:off x="3286125" y="3778250"/>
            <a:ext cx="1584325" cy="1555750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79216"/>
                  <a:invGamma/>
                </a:srgbClr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bs-Latn-BA"/>
          </a:p>
        </p:txBody>
      </p:sp>
      <p:sp>
        <p:nvSpPr>
          <p:cNvPr id="92198" name="Oval 38"/>
          <p:cNvSpPr>
            <a:spLocks noChangeArrowheads="1"/>
          </p:cNvSpPr>
          <p:nvPr/>
        </p:nvSpPr>
        <p:spPr bwMode="gray">
          <a:xfrm>
            <a:off x="3378200" y="3822700"/>
            <a:ext cx="1409700" cy="1262063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tint val="0"/>
                  <a:invGamma/>
                </a:srgbClr>
              </a:gs>
              <a:gs pos="100000">
                <a:srgbClr val="D6E1E2">
                  <a:alpha val="3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bs-Latn-BA"/>
          </a:p>
        </p:txBody>
      </p:sp>
      <p:sp>
        <p:nvSpPr>
          <p:cNvPr id="92199" name="Text Box 39"/>
          <p:cNvSpPr txBox="1">
            <a:spLocks noChangeArrowheads="1"/>
          </p:cNvSpPr>
          <p:nvPr/>
        </p:nvSpPr>
        <p:spPr bwMode="gray">
          <a:xfrm>
            <a:off x="3500430" y="4214818"/>
            <a:ext cx="1138453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bs-Latn-BA" sz="2000" b="1" dirty="0" smtClean="0">
                <a:solidFill>
                  <a:srgbClr val="FF0000"/>
                </a:solidFill>
              </a:rPr>
              <a:t>1998.</a:t>
            </a:r>
          </a:p>
          <a:p>
            <a:pPr algn="ctr"/>
            <a:r>
              <a:rPr lang="bs-Latn-BA" sz="2000" b="1" dirty="0" smtClean="0">
                <a:solidFill>
                  <a:srgbClr val="FF0000"/>
                </a:solidFill>
              </a:rPr>
              <a:t>S.Š Dalj</a:t>
            </a:r>
            <a:endParaRPr lang="en-AU" sz="2000" b="1" dirty="0">
              <a:solidFill>
                <a:srgbClr val="FF0000"/>
              </a:solidFill>
            </a:endParaRPr>
          </a:p>
        </p:txBody>
      </p:sp>
      <p:sp>
        <p:nvSpPr>
          <p:cNvPr id="92200" name="Oval 40"/>
          <p:cNvSpPr>
            <a:spLocks noChangeArrowheads="1"/>
          </p:cNvSpPr>
          <p:nvPr/>
        </p:nvSpPr>
        <p:spPr bwMode="gray">
          <a:xfrm rot="-772996">
            <a:off x="1473200" y="4362450"/>
            <a:ext cx="1133475" cy="609600"/>
          </a:xfrm>
          <a:prstGeom prst="ellipse">
            <a:avLst/>
          </a:prstGeom>
          <a:solidFill>
            <a:srgbClr val="0F2145">
              <a:alpha val="3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grpSp>
        <p:nvGrpSpPr>
          <p:cNvPr id="92201" name="Group 41"/>
          <p:cNvGrpSpPr>
            <a:grpSpLocks/>
          </p:cNvGrpSpPr>
          <p:nvPr/>
        </p:nvGrpSpPr>
        <p:grpSpPr bwMode="auto">
          <a:xfrm>
            <a:off x="1357290" y="3357562"/>
            <a:ext cx="1500289" cy="1441450"/>
            <a:chOff x="732" y="2112"/>
            <a:chExt cx="921" cy="860"/>
          </a:xfrm>
        </p:grpSpPr>
        <p:sp>
          <p:nvSpPr>
            <p:cNvPr id="92202" name="Oval 42"/>
            <p:cNvSpPr>
              <a:spLocks noChangeArrowheads="1"/>
            </p:cNvSpPr>
            <p:nvPr/>
          </p:nvSpPr>
          <p:spPr bwMode="gray">
            <a:xfrm>
              <a:off x="732" y="2112"/>
              <a:ext cx="842" cy="86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bs-Latn-BA"/>
            </a:p>
          </p:txBody>
        </p:sp>
        <p:sp>
          <p:nvSpPr>
            <p:cNvPr id="92203" name="Oval 43"/>
            <p:cNvSpPr>
              <a:spLocks noChangeArrowheads="1"/>
            </p:cNvSpPr>
            <p:nvPr/>
          </p:nvSpPr>
          <p:spPr bwMode="gray">
            <a:xfrm>
              <a:off x="743" y="2117"/>
              <a:ext cx="821" cy="83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bs-Latn-BA"/>
            </a:p>
          </p:txBody>
        </p:sp>
        <p:sp>
          <p:nvSpPr>
            <p:cNvPr id="92204" name="Oval 44"/>
            <p:cNvSpPr>
              <a:spLocks noChangeArrowheads="1"/>
            </p:cNvSpPr>
            <p:nvPr/>
          </p:nvSpPr>
          <p:spPr bwMode="gray">
            <a:xfrm>
              <a:off x="751" y="2125"/>
              <a:ext cx="781" cy="78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bs-Latn-BA"/>
            </a:p>
          </p:txBody>
        </p:sp>
        <p:sp>
          <p:nvSpPr>
            <p:cNvPr id="92205" name="Oval 45"/>
            <p:cNvSpPr>
              <a:spLocks noChangeArrowheads="1"/>
            </p:cNvSpPr>
            <p:nvPr/>
          </p:nvSpPr>
          <p:spPr bwMode="gray">
            <a:xfrm>
              <a:off x="795" y="2147"/>
              <a:ext cx="695" cy="63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bs-Latn-BA" dirty="0"/>
            </a:p>
          </p:txBody>
        </p:sp>
        <p:sp>
          <p:nvSpPr>
            <p:cNvPr id="92206" name="Text Box 46"/>
            <p:cNvSpPr txBox="1">
              <a:spLocks noChangeArrowheads="1"/>
            </p:cNvSpPr>
            <p:nvPr/>
          </p:nvSpPr>
          <p:spPr bwMode="gray">
            <a:xfrm>
              <a:off x="751" y="2240"/>
              <a:ext cx="902" cy="5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bs-Latn-BA" sz="2000" b="1" dirty="0" smtClean="0">
                  <a:solidFill>
                    <a:srgbClr val="FF0000"/>
                  </a:solidFill>
                </a:rPr>
                <a:t>1993.</a:t>
              </a:r>
            </a:p>
            <a:p>
              <a:pPr algn="ctr"/>
              <a:r>
                <a:rPr lang="bs-Latn-BA" sz="1600" b="1" dirty="0" smtClean="0">
                  <a:solidFill>
                    <a:srgbClr val="FF0000"/>
                  </a:solidFill>
                </a:rPr>
                <a:t>S.Š. Milutina</a:t>
              </a:r>
            </a:p>
            <a:p>
              <a:pPr algn="ctr"/>
              <a:r>
                <a:rPr lang="bs-Latn-BA" sz="1600" b="1" dirty="0" smtClean="0">
                  <a:solidFill>
                    <a:srgbClr val="FF0000"/>
                  </a:solidFill>
                </a:rPr>
                <a:t>Milankovića</a:t>
              </a:r>
              <a:endParaRPr lang="en-AU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2207" name="Oval 47"/>
          <p:cNvSpPr>
            <a:spLocks noChangeArrowheads="1"/>
          </p:cNvSpPr>
          <p:nvPr/>
        </p:nvSpPr>
        <p:spPr bwMode="gray">
          <a:xfrm>
            <a:off x="1295400" y="2606675"/>
            <a:ext cx="914400" cy="533400"/>
          </a:xfrm>
          <a:prstGeom prst="ellipse">
            <a:avLst/>
          </a:prstGeom>
          <a:solidFill>
            <a:srgbClr val="0F2145">
              <a:alpha val="3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92208" name="Oval 48"/>
          <p:cNvSpPr>
            <a:spLocks noChangeArrowheads="1"/>
          </p:cNvSpPr>
          <p:nvPr/>
        </p:nvSpPr>
        <p:spPr bwMode="gray">
          <a:xfrm>
            <a:off x="1295400" y="2000250"/>
            <a:ext cx="1023938" cy="1023938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46275"/>
                  <a:invGamma/>
                </a:srgbClr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bs-Latn-BA"/>
          </a:p>
        </p:txBody>
      </p:sp>
      <p:sp>
        <p:nvSpPr>
          <p:cNvPr id="92209" name="Oval 49"/>
          <p:cNvSpPr>
            <a:spLocks noChangeArrowheads="1"/>
          </p:cNvSpPr>
          <p:nvPr/>
        </p:nvSpPr>
        <p:spPr bwMode="gray">
          <a:xfrm>
            <a:off x="1308100" y="2005013"/>
            <a:ext cx="1000125" cy="1000125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D6E1E2">
                  <a:gamma/>
                  <a:tint val="34902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bs-Latn-BA"/>
          </a:p>
        </p:txBody>
      </p:sp>
      <p:sp>
        <p:nvSpPr>
          <p:cNvPr id="92210" name="Oval 50"/>
          <p:cNvSpPr>
            <a:spLocks noChangeArrowheads="1"/>
          </p:cNvSpPr>
          <p:nvPr/>
        </p:nvSpPr>
        <p:spPr bwMode="gray">
          <a:xfrm>
            <a:off x="1319213" y="2016125"/>
            <a:ext cx="950912" cy="933450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79216"/>
                  <a:invGamma/>
                </a:srgbClr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bs-Latn-BA"/>
          </a:p>
        </p:txBody>
      </p:sp>
      <p:sp>
        <p:nvSpPr>
          <p:cNvPr id="92211" name="Oval 51"/>
          <p:cNvSpPr>
            <a:spLocks noChangeArrowheads="1"/>
          </p:cNvSpPr>
          <p:nvPr/>
        </p:nvSpPr>
        <p:spPr bwMode="gray">
          <a:xfrm>
            <a:off x="1373188" y="2041525"/>
            <a:ext cx="847725" cy="757238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tint val="0"/>
                  <a:invGamma/>
                </a:srgbClr>
              </a:gs>
              <a:gs pos="100000">
                <a:srgbClr val="D6E1E2">
                  <a:alpha val="3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bs-Latn-BA"/>
          </a:p>
        </p:txBody>
      </p:sp>
      <p:sp>
        <p:nvSpPr>
          <p:cNvPr id="92212" name="Text Box 52"/>
          <p:cNvSpPr txBox="1">
            <a:spLocks noChangeArrowheads="1"/>
          </p:cNvSpPr>
          <p:nvPr/>
        </p:nvSpPr>
        <p:spPr bwMode="gray">
          <a:xfrm>
            <a:off x="1285852" y="2214554"/>
            <a:ext cx="857256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r-HR" b="1" dirty="0" smtClean="0">
                <a:solidFill>
                  <a:srgbClr val="FF0000"/>
                </a:solidFill>
              </a:rPr>
              <a:t>1971.</a:t>
            </a:r>
          </a:p>
          <a:p>
            <a:pPr algn="ctr"/>
            <a:r>
              <a:rPr lang="hr-HR" b="1" dirty="0" smtClean="0">
                <a:solidFill>
                  <a:srgbClr val="FF0000"/>
                </a:solidFill>
              </a:rPr>
              <a:t> </a:t>
            </a:r>
            <a:r>
              <a:rPr lang="hr-HR" b="1" dirty="0" err="1" smtClean="0">
                <a:solidFill>
                  <a:srgbClr val="FF0000"/>
                </a:solidFill>
              </a:rPr>
              <a:t>O.Š</a:t>
            </a:r>
            <a:r>
              <a:rPr lang="hr-HR" b="1" dirty="0" smtClean="0">
                <a:solidFill>
                  <a:srgbClr val="FF0000"/>
                </a:solidFill>
              </a:rPr>
              <a:t>.</a:t>
            </a:r>
            <a:endParaRPr lang="en-AU" b="1" dirty="0"/>
          </a:p>
        </p:txBody>
      </p:sp>
      <p:sp>
        <p:nvSpPr>
          <p:cNvPr id="92213" name="Oval 53"/>
          <p:cNvSpPr>
            <a:spLocks noChangeArrowheads="1"/>
          </p:cNvSpPr>
          <p:nvPr/>
        </p:nvSpPr>
        <p:spPr bwMode="gray">
          <a:xfrm>
            <a:off x="2438400" y="2057400"/>
            <a:ext cx="685800" cy="228600"/>
          </a:xfrm>
          <a:prstGeom prst="ellipse">
            <a:avLst/>
          </a:prstGeom>
          <a:solidFill>
            <a:srgbClr val="0F2145">
              <a:alpha val="3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92214" name="Oval 54"/>
          <p:cNvSpPr>
            <a:spLocks noChangeArrowheads="1"/>
          </p:cNvSpPr>
          <p:nvPr/>
        </p:nvSpPr>
        <p:spPr bwMode="gray">
          <a:xfrm>
            <a:off x="2560638" y="1524000"/>
            <a:ext cx="682625" cy="682625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46275"/>
                  <a:invGamma/>
                </a:srgbClr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bs-Latn-BA"/>
          </a:p>
        </p:txBody>
      </p:sp>
      <p:sp>
        <p:nvSpPr>
          <p:cNvPr id="92215" name="Oval 55"/>
          <p:cNvSpPr>
            <a:spLocks noChangeArrowheads="1"/>
          </p:cNvSpPr>
          <p:nvPr/>
        </p:nvSpPr>
        <p:spPr bwMode="gray">
          <a:xfrm>
            <a:off x="2570163" y="1527175"/>
            <a:ext cx="665162" cy="666750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D6E1E2">
                  <a:gamma/>
                  <a:tint val="34902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bs-Latn-BA"/>
          </a:p>
        </p:txBody>
      </p:sp>
      <p:sp>
        <p:nvSpPr>
          <p:cNvPr id="92216" name="Oval 56"/>
          <p:cNvSpPr>
            <a:spLocks noChangeArrowheads="1"/>
          </p:cNvSpPr>
          <p:nvPr/>
        </p:nvSpPr>
        <p:spPr bwMode="gray">
          <a:xfrm>
            <a:off x="2576512" y="1533525"/>
            <a:ext cx="923917" cy="622300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79216"/>
                  <a:invGamma/>
                </a:srgbClr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bs-Latn-BA"/>
          </a:p>
        </p:txBody>
      </p:sp>
      <p:sp>
        <p:nvSpPr>
          <p:cNvPr id="92217" name="Oval 57"/>
          <p:cNvSpPr>
            <a:spLocks noChangeArrowheads="1"/>
          </p:cNvSpPr>
          <p:nvPr/>
        </p:nvSpPr>
        <p:spPr bwMode="gray">
          <a:xfrm>
            <a:off x="2613025" y="1552574"/>
            <a:ext cx="673091" cy="661979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tint val="0"/>
                  <a:invGamma/>
                </a:srgbClr>
              </a:gs>
              <a:gs pos="100000">
                <a:srgbClr val="D6E1E2">
                  <a:alpha val="3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bs-Latn-BA"/>
          </a:p>
        </p:txBody>
      </p:sp>
      <p:sp>
        <p:nvSpPr>
          <p:cNvPr id="92218" name="Text Box 58"/>
          <p:cNvSpPr txBox="1">
            <a:spLocks noChangeArrowheads="1"/>
          </p:cNvSpPr>
          <p:nvPr/>
        </p:nvSpPr>
        <p:spPr bwMode="gray">
          <a:xfrm>
            <a:off x="2500298" y="1747838"/>
            <a:ext cx="89193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r-HR" dirty="0" smtClean="0">
                <a:solidFill>
                  <a:srgbClr val="FF0000"/>
                </a:solidFill>
              </a:rPr>
              <a:t>1906.</a:t>
            </a:r>
            <a:endParaRPr lang="en-AU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3200" dirty="0" smtClean="0"/>
              <a:t>KONCEPCIJA ŠKOLE</a:t>
            </a:r>
            <a:endParaRPr lang="en-AU" sz="1800" dirty="0"/>
          </a:p>
        </p:txBody>
      </p:sp>
      <p:sp>
        <p:nvSpPr>
          <p:cNvPr id="74755" name="Line 3"/>
          <p:cNvSpPr>
            <a:spLocks noChangeShapeType="1"/>
          </p:cNvSpPr>
          <p:nvPr/>
        </p:nvSpPr>
        <p:spPr bwMode="gray">
          <a:xfrm flipH="1">
            <a:off x="873125" y="5402263"/>
            <a:ext cx="16573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74756" name="Line 4"/>
          <p:cNvSpPr>
            <a:spLocks noChangeShapeType="1"/>
          </p:cNvSpPr>
          <p:nvPr/>
        </p:nvSpPr>
        <p:spPr bwMode="gray">
          <a:xfrm flipH="1">
            <a:off x="873125" y="4564063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gray">
          <a:xfrm flipH="1">
            <a:off x="873125" y="37338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74758" name="Line 6"/>
          <p:cNvSpPr>
            <a:spLocks noChangeShapeType="1"/>
          </p:cNvSpPr>
          <p:nvPr/>
        </p:nvSpPr>
        <p:spPr bwMode="gray">
          <a:xfrm flipH="1">
            <a:off x="873125" y="2905125"/>
            <a:ext cx="416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74759" name="Line 7"/>
          <p:cNvSpPr>
            <a:spLocks noChangeShapeType="1"/>
          </p:cNvSpPr>
          <p:nvPr/>
        </p:nvSpPr>
        <p:spPr bwMode="gray">
          <a:xfrm flipH="1" flipV="1">
            <a:off x="873125" y="2063750"/>
            <a:ext cx="503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74760" name="Line 8"/>
          <p:cNvSpPr>
            <a:spLocks noChangeShapeType="1"/>
          </p:cNvSpPr>
          <p:nvPr/>
        </p:nvSpPr>
        <p:spPr bwMode="gray">
          <a:xfrm>
            <a:off x="1025525" y="2057400"/>
            <a:ext cx="0" cy="871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74761" name="Line 9"/>
          <p:cNvSpPr>
            <a:spLocks noChangeShapeType="1"/>
          </p:cNvSpPr>
          <p:nvPr/>
        </p:nvSpPr>
        <p:spPr bwMode="gray">
          <a:xfrm>
            <a:off x="1025525" y="2928938"/>
            <a:ext cx="0" cy="81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74762" name="Line 10"/>
          <p:cNvSpPr>
            <a:spLocks noChangeShapeType="1"/>
          </p:cNvSpPr>
          <p:nvPr/>
        </p:nvSpPr>
        <p:spPr bwMode="gray">
          <a:xfrm>
            <a:off x="1025525" y="3746500"/>
            <a:ext cx="0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74763" name="Line 11"/>
          <p:cNvSpPr>
            <a:spLocks noChangeShapeType="1"/>
          </p:cNvSpPr>
          <p:nvPr/>
        </p:nvSpPr>
        <p:spPr bwMode="gray">
          <a:xfrm>
            <a:off x="1025525" y="4564063"/>
            <a:ext cx="0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74764" name="Text Box 12"/>
          <p:cNvSpPr txBox="1">
            <a:spLocks noChangeArrowheads="1"/>
          </p:cNvSpPr>
          <p:nvPr/>
        </p:nvSpPr>
        <p:spPr bwMode="gray">
          <a:xfrm>
            <a:off x="1177924" y="2381250"/>
            <a:ext cx="3394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bs-Latn-BA" sz="1400" dirty="0" smtClean="0">
                <a:latin typeface="Verdana" pitchFamily="34" charset="0"/>
              </a:rPr>
              <a:t>Interkulturalnost</a:t>
            </a:r>
            <a:endParaRPr lang="en-AU" sz="1400" dirty="0">
              <a:latin typeface="Verdana" pitchFamily="34" charset="0"/>
            </a:endParaRPr>
          </a:p>
        </p:txBody>
      </p:sp>
      <p:sp>
        <p:nvSpPr>
          <p:cNvPr id="74765" name="Text Box 13"/>
          <p:cNvSpPr txBox="1">
            <a:spLocks noChangeArrowheads="1"/>
          </p:cNvSpPr>
          <p:nvPr/>
        </p:nvSpPr>
        <p:spPr bwMode="gray">
          <a:xfrm>
            <a:off x="1177925" y="3208338"/>
            <a:ext cx="14360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r-HR" sz="1400" dirty="0" smtClean="0">
                <a:latin typeface="Verdana" pitchFamily="34" charset="0"/>
              </a:rPr>
              <a:t>Poduzetništvo</a:t>
            </a:r>
            <a:endParaRPr lang="en-AU" sz="1400" dirty="0">
              <a:latin typeface="Verdana" pitchFamily="34" charset="0"/>
            </a:endParaRPr>
          </a:p>
        </p:txBody>
      </p:sp>
      <p:sp>
        <p:nvSpPr>
          <p:cNvPr id="74766" name="Text Box 14"/>
          <p:cNvSpPr txBox="1">
            <a:spLocks noChangeArrowheads="1"/>
          </p:cNvSpPr>
          <p:nvPr/>
        </p:nvSpPr>
        <p:spPr bwMode="gray">
          <a:xfrm>
            <a:off x="1177925" y="4071938"/>
            <a:ext cx="11866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bs-Latn-BA" sz="1400" dirty="0" smtClean="0">
                <a:latin typeface="Verdana" pitchFamily="34" charset="0"/>
              </a:rPr>
              <a:t>Timski rad </a:t>
            </a:r>
            <a:endParaRPr lang="en-AU" sz="1400" dirty="0">
              <a:latin typeface="Verdana" pitchFamily="34" charset="0"/>
            </a:endParaRPr>
          </a:p>
        </p:txBody>
      </p:sp>
      <p:sp>
        <p:nvSpPr>
          <p:cNvPr id="74767" name="Text Box 15"/>
          <p:cNvSpPr txBox="1">
            <a:spLocks noChangeArrowheads="1"/>
          </p:cNvSpPr>
          <p:nvPr/>
        </p:nvSpPr>
        <p:spPr bwMode="gray">
          <a:xfrm>
            <a:off x="1000100" y="4857760"/>
            <a:ext cx="17228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bs-Latn-BA" sz="1400" dirty="0" smtClean="0">
                <a:latin typeface="Verdana" pitchFamily="34" charset="0"/>
              </a:rPr>
              <a:t>Znanje, vještine</a:t>
            </a:r>
            <a:endParaRPr lang="en-AU" sz="1400" dirty="0">
              <a:latin typeface="Verdana" pitchFamily="34" charset="0"/>
            </a:endParaRPr>
          </a:p>
        </p:txBody>
      </p:sp>
      <p:grpSp>
        <p:nvGrpSpPr>
          <p:cNvPr id="74768" name="Group 16"/>
          <p:cNvGrpSpPr>
            <a:grpSpLocks/>
          </p:cNvGrpSpPr>
          <p:nvPr/>
        </p:nvGrpSpPr>
        <p:grpSpPr bwMode="auto">
          <a:xfrm>
            <a:off x="2357422" y="2071678"/>
            <a:ext cx="5826125" cy="3343275"/>
            <a:chOff x="1514" y="1446"/>
            <a:chExt cx="3670" cy="2106"/>
          </a:xfrm>
        </p:grpSpPr>
        <p:sp>
          <p:nvSpPr>
            <p:cNvPr id="74769" name="Freeform 17"/>
            <p:cNvSpPr>
              <a:spLocks/>
            </p:cNvSpPr>
            <p:nvPr/>
          </p:nvSpPr>
          <p:spPr bwMode="gray">
            <a:xfrm>
              <a:off x="4817" y="1446"/>
              <a:ext cx="363" cy="533"/>
            </a:xfrm>
            <a:custGeom>
              <a:avLst/>
              <a:gdLst/>
              <a:ahLst/>
              <a:cxnLst>
                <a:cxn ang="0">
                  <a:pos x="308" y="120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0"/>
                </a:cxn>
              </a:cxnLst>
              <a:rect l="0" t="0" r="r" b="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bs-Latn-BA"/>
            </a:p>
          </p:txBody>
        </p:sp>
        <p:sp>
          <p:nvSpPr>
            <p:cNvPr id="74770" name="Freeform 18"/>
            <p:cNvSpPr>
              <a:spLocks/>
            </p:cNvSpPr>
            <p:nvPr/>
          </p:nvSpPr>
          <p:spPr bwMode="gray">
            <a:xfrm>
              <a:off x="3078" y="1446"/>
              <a:ext cx="2106" cy="341"/>
            </a:xfrm>
            <a:custGeom>
              <a:avLst/>
              <a:gdLst/>
              <a:ahLst/>
              <a:cxnLst>
                <a:cxn ang="0">
                  <a:pos x="1478" y="284"/>
                </a:cxn>
                <a:cxn ang="0">
                  <a:pos x="0" y="284"/>
                </a:cxn>
                <a:cxn ang="0">
                  <a:pos x="446" y="0"/>
                </a:cxn>
                <a:cxn ang="0">
                  <a:pos x="1786" y="0"/>
                </a:cxn>
                <a:cxn ang="0">
                  <a:pos x="1478" y="284"/>
                </a:cxn>
              </a:cxnLst>
              <a:rect l="0" t="0" r="r" b="b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bs-Latn-BA" dirty="0"/>
            </a:p>
          </p:txBody>
        </p:sp>
        <p:sp>
          <p:nvSpPr>
            <p:cNvPr id="74771" name="Freeform 19"/>
            <p:cNvSpPr>
              <a:spLocks/>
            </p:cNvSpPr>
            <p:nvPr/>
          </p:nvSpPr>
          <p:spPr bwMode="gray">
            <a:xfrm>
              <a:off x="4452" y="1970"/>
              <a:ext cx="363" cy="530"/>
            </a:xfrm>
            <a:custGeom>
              <a:avLst/>
              <a:gdLst/>
              <a:ahLst/>
              <a:cxnLst>
                <a:cxn ang="0">
                  <a:pos x="308" y="120"/>
                </a:cxn>
                <a:cxn ang="0">
                  <a:pos x="0" y="442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0"/>
                </a:cxn>
              </a:cxnLst>
              <a:rect l="0" t="0" r="r" b="b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bs-Latn-BA"/>
            </a:p>
          </p:txBody>
        </p:sp>
        <p:sp>
          <p:nvSpPr>
            <p:cNvPr id="74772" name="Freeform 20"/>
            <p:cNvSpPr>
              <a:spLocks/>
            </p:cNvSpPr>
            <p:nvPr/>
          </p:nvSpPr>
          <p:spPr bwMode="gray">
            <a:xfrm>
              <a:off x="2555" y="1970"/>
              <a:ext cx="2264" cy="340"/>
            </a:xfrm>
            <a:custGeom>
              <a:avLst/>
              <a:gdLst/>
              <a:ahLst/>
              <a:cxnLst>
                <a:cxn ang="0">
                  <a:pos x="1612" y="284"/>
                </a:cxn>
                <a:cxn ang="0">
                  <a:pos x="0" y="284"/>
                </a:cxn>
                <a:cxn ang="0">
                  <a:pos x="446" y="0"/>
                </a:cxn>
                <a:cxn ang="0">
                  <a:pos x="1920" y="0"/>
                </a:cxn>
                <a:cxn ang="0">
                  <a:pos x="1612" y="284"/>
                </a:cxn>
              </a:cxnLst>
              <a:rect l="0" t="0" r="r" b="b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chemeClr val="hlink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bs-Latn-BA"/>
            </a:p>
          </p:txBody>
        </p:sp>
        <p:sp>
          <p:nvSpPr>
            <p:cNvPr id="74773" name="Freeform 21"/>
            <p:cNvSpPr>
              <a:spLocks/>
            </p:cNvSpPr>
            <p:nvPr/>
          </p:nvSpPr>
          <p:spPr bwMode="gray">
            <a:xfrm>
              <a:off x="4086" y="2494"/>
              <a:ext cx="361" cy="532"/>
            </a:xfrm>
            <a:custGeom>
              <a:avLst/>
              <a:gdLst/>
              <a:ahLst/>
              <a:cxnLst>
                <a:cxn ang="0">
                  <a:pos x="306" y="122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6" y="0"/>
                </a:cxn>
                <a:cxn ang="0">
                  <a:pos x="306" y="122"/>
                </a:cxn>
              </a:cxnLst>
              <a:rect l="0" t="0" r="r" b="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bs-Latn-BA"/>
            </a:p>
          </p:txBody>
        </p:sp>
        <p:sp>
          <p:nvSpPr>
            <p:cNvPr id="74774" name="Freeform 22"/>
            <p:cNvSpPr>
              <a:spLocks/>
            </p:cNvSpPr>
            <p:nvPr/>
          </p:nvSpPr>
          <p:spPr bwMode="gray">
            <a:xfrm>
              <a:off x="3722" y="3019"/>
              <a:ext cx="364" cy="533"/>
            </a:xfrm>
            <a:custGeom>
              <a:avLst/>
              <a:gdLst/>
              <a:ahLst/>
              <a:cxnLst>
                <a:cxn ang="0">
                  <a:pos x="308" y="122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2"/>
                </a:cxn>
              </a:cxnLst>
              <a:rect l="0" t="0" r="r" b="b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tx2">
                    <a:gamma/>
                    <a:shade val="46275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bs-Latn-BA"/>
            </a:p>
          </p:txBody>
        </p:sp>
        <p:sp>
          <p:nvSpPr>
            <p:cNvPr id="74775" name="Freeform 23"/>
            <p:cNvSpPr>
              <a:spLocks/>
            </p:cNvSpPr>
            <p:nvPr/>
          </p:nvSpPr>
          <p:spPr bwMode="gray">
            <a:xfrm>
              <a:off x="1515" y="3022"/>
              <a:ext cx="2571" cy="340"/>
            </a:xfrm>
            <a:custGeom>
              <a:avLst/>
              <a:gdLst/>
              <a:ahLst/>
              <a:cxnLst>
                <a:cxn ang="0">
                  <a:pos x="1872" y="284"/>
                </a:cxn>
                <a:cxn ang="0">
                  <a:pos x="0" y="284"/>
                </a:cxn>
                <a:cxn ang="0">
                  <a:pos x="446" y="0"/>
                </a:cxn>
                <a:cxn ang="0">
                  <a:pos x="2180" y="0"/>
                </a:cxn>
                <a:cxn ang="0">
                  <a:pos x="1872" y="284"/>
                </a:cxn>
              </a:cxnLst>
              <a:rect l="0" t="0" r="r" b="b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69804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bs-Latn-BA"/>
            </a:p>
          </p:txBody>
        </p:sp>
        <p:sp>
          <p:nvSpPr>
            <p:cNvPr id="74776" name="Freeform 24"/>
            <p:cNvSpPr>
              <a:spLocks/>
            </p:cNvSpPr>
            <p:nvPr/>
          </p:nvSpPr>
          <p:spPr bwMode="gray">
            <a:xfrm>
              <a:off x="1888" y="1543"/>
              <a:ext cx="1158" cy="1715"/>
            </a:xfrm>
            <a:custGeom>
              <a:avLst/>
              <a:gdLst/>
              <a:ahLst/>
              <a:cxnLst>
                <a:cxn ang="0">
                  <a:pos x="12" y="2464"/>
                </a:cxn>
                <a:cxn ang="0">
                  <a:pos x="56" y="2120"/>
                </a:cxn>
                <a:cxn ang="0">
                  <a:pos x="124" y="1808"/>
                </a:cxn>
                <a:cxn ang="0">
                  <a:pos x="212" y="1524"/>
                </a:cxn>
                <a:cxn ang="0">
                  <a:pos x="316" y="1270"/>
                </a:cxn>
                <a:cxn ang="0">
                  <a:pos x="430" y="1044"/>
                </a:cxn>
                <a:cxn ang="0">
                  <a:pos x="550" y="846"/>
                </a:cxn>
                <a:cxn ang="0">
                  <a:pos x="672" y="674"/>
                </a:cxn>
                <a:cxn ang="0">
                  <a:pos x="792" y="528"/>
                </a:cxn>
                <a:cxn ang="0">
                  <a:pos x="906" y="408"/>
                </a:cxn>
                <a:cxn ang="0">
                  <a:pos x="1010" y="310"/>
                </a:cxn>
                <a:cxn ang="0">
                  <a:pos x="1096" y="236"/>
                </a:cxn>
                <a:cxn ang="0">
                  <a:pos x="1164" y="184"/>
                </a:cxn>
                <a:cxn ang="0">
                  <a:pos x="1208" y="154"/>
                </a:cxn>
                <a:cxn ang="0">
                  <a:pos x="1224" y="144"/>
                </a:cxn>
                <a:cxn ang="0">
                  <a:pos x="1728" y="56"/>
                </a:cxn>
                <a:cxn ang="0">
                  <a:pos x="1568" y="328"/>
                </a:cxn>
                <a:cxn ang="0">
                  <a:pos x="1554" y="332"/>
                </a:cxn>
                <a:cxn ang="0">
                  <a:pos x="1514" y="346"/>
                </a:cxn>
                <a:cxn ang="0">
                  <a:pos x="1452" y="370"/>
                </a:cxn>
                <a:cxn ang="0">
                  <a:pos x="1370" y="410"/>
                </a:cxn>
                <a:cxn ang="0">
                  <a:pos x="1270" y="466"/>
                </a:cxn>
                <a:cxn ang="0">
                  <a:pos x="1158" y="540"/>
                </a:cxn>
                <a:cxn ang="0">
                  <a:pos x="1034" y="636"/>
                </a:cxn>
                <a:cxn ang="0">
                  <a:pos x="904" y="756"/>
                </a:cxn>
                <a:cxn ang="0">
                  <a:pos x="770" y="900"/>
                </a:cxn>
                <a:cxn ang="0">
                  <a:pos x="632" y="1076"/>
                </a:cxn>
                <a:cxn ang="0">
                  <a:pos x="498" y="1280"/>
                </a:cxn>
                <a:cxn ang="0">
                  <a:pos x="370" y="1518"/>
                </a:cxn>
                <a:cxn ang="0">
                  <a:pos x="248" y="1792"/>
                </a:cxn>
                <a:cxn ang="0">
                  <a:pos x="138" y="2104"/>
                </a:cxn>
                <a:cxn ang="0">
                  <a:pos x="42" y="2456"/>
                </a:cxn>
              </a:cxnLst>
              <a:rect l="0" t="0" r="r" b="b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gradFill rotWithShape="1">
              <a:gsLst>
                <a:gs pos="0">
                  <a:srgbClr val="D11364"/>
                </a:gs>
                <a:gs pos="100000">
                  <a:srgbClr val="D11364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bs-Latn-BA"/>
            </a:p>
          </p:txBody>
        </p:sp>
        <p:sp>
          <p:nvSpPr>
            <p:cNvPr id="74777" name="Rectangle 25"/>
            <p:cNvSpPr>
              <a:spLocks noChangeArrowheads="1"/>
            </p:cNvSpPr>
            <p:nvPr/>
          </p:nvSpPr>
          <p:spPr bwMode="gray">
            <a:xfrm>
              <a:off x="3082" y="1787"/>
              <a:ext cx="1743" cy="192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shade val="72549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bs-Latn-BA" sz="1600" b="1" dirty="0" smtClean="0">
                  <a:solidFill>
                    <a:srgbClr val="FFFFFF"/>
                  </a:solidFill>
                  <a:latin typeface="Verdana" pitchFamily="34" charset="0"/>
                </a:rPr>
                <a:t>Projekti</a:t>
              </a:r>
              <a:endParaRPr lang="en-AU" sz="16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74778" name="Rectangle 26"/>
            <p:cNvSpPr>
              <a:spLocks noChangeArrowheads="1"/>
            </p:cNvSpPr>
            <p:nvPr/>
          </p:nvSpPr>
          <p:spPr bwMode="gray">
            <a:xfrm>
              <a:off x="2556" y="2310"/>
              <a:ext cx="1900" cy="18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2549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bs-Latn-BA" sz="1600" b="1" dirty="0" smtClean="0">
                  <a:solidFill>
                    <a:srgbClr val="FFFFFF"/>
                  </a:solidFill>
                  <a:latin typeface="Verdana" pitchFamily="34" charset="0"/>
                </a:rPr>
                <a:t>Učenička zadruga </a:t>
              </a:r>
              <a:endParaRPr lang="en-AU" sz="16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74779" name="Freeform 27"/>
            <p:cNvSpPr>
              <a:spLocks/>
            </p:cNvSpPr>
            <p:nvPr/>
          </p:nvSpPr>
          <p:spPr bwMode="gray">
            <a:xfrm>
              <a:off x="2036" y="2494"/>
              <a:ext cx="2415" cy="343"/>
            </a:xfrm>
            <a:custGeom>
              <a:avLst/>
              <a:gdLst/>
              <a:ahLst/>
              <a:cxnLst>
                <a:cxn ang="0">
                  <a:pos x="1742" y="286"/>
                </a:cxn>
                <a:cxn ang="0">
                  <a:pos x="0" y="286"/>
                </a:cxn>
                <a:cxn ang="0">
                  <a:pos x="446" y="0"/>
                </a:cxn>
                <a:cxn ang="0">
                  <a:pos x="2048" y="0"/>
                </a:cxn>
                <a:cxn ang="0">
                  <a:pos x="1742" y="286"/>
                </a:cxn>
              </a:cxnLst>
              <a:rect l="0" t="0" r="r" b="b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chemeClr val="folHlink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bs-Latn-BA"/>
            </a:p>
          </p:txBody>
        </p:sp>
        <p:sp>
          <p:nvSpPr>
            <p:cNvPr id="74780" name="Rectangle 28"/>
            <p:cNvSpPr>
              <a:spLocks noChangeArrowheads="1"/>
            </p:cNvSpPr>
            <p:nvPr/>
          </p:nvSpPr>
          <p:spPr bwMode="gray">
            <a:xfrm>
              <a:off x="2054" y="2841"/>
              <a:ext cx="2056" cy="188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shade val="72549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bs-Latn-BA" sz="1600" b="1" dirty="0" smtClean="0">
                  <a:solidFill>
                    <a:srgbClr val="FFFFFF"/>
                  </a:solidFill>
                  <a:latin typeface="Verdana" pitchFamily="34" charset="0"/>
                </a:rPr>
                <a:t>Praktična nastava</a:t>
              </a:r>
              <a:endParaRPr lang="en-AU" sz="16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74781" name="Rectangle 29"/>
            <p:cNvSpPr>
              <a:spLocks noChangeArrowheads="1"/>
            </p:cNvSpPr>
            <p:nvPr/>
          </p:nvSpPr>
          <p:spPr bwMode="gray">
            <a:xfrm>
              <a:off x="1514" y="3363"/>
              <a:ext cx="2213" cy="187"/>
            </a:xfrm>
            <a:prstGeom prst="rect">
              <a:avLst/>
            </a:prstGeom>
            <a:gradFill rotWithShape="1">
              <a:gsLst>
                <a:gs pos="0">
                  <a:schemeClr val="tx2">
                    <a:gamma/>
                    <a:shade val="72549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bs-Latn-BA" sz="1600" b="1" dirty="0" smtClean="0">
                  <a:solidFill>
                    <a:srgbClr val="FFFFFF"/>
                  </a:solidFill>
                  <a:latin typeface="Verdana" pitchFamily="34" charset="0"/>
                </a:rPr>
                <a:t>Teorijska nastava</a:t>
              </a:r>
              <a:endParaRPr lang="en-AU" sz="16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33" name="Freeform 24"/>
          <p:cNvSpPr>
            <a:spLocks/>
          </p:cNvSpPr>
          <p:nvPr/>
        </p:nvSpPr>
        <p:spPr bwMode="gray">
          <a:xfrm rot="11126330">
            <a:off x="6598632" y="3080029"/>
            <a:ext cx="1233148" cy="2122361"/>
          </a:xfrm>
          <a:custGeom>
            <a:avLst/>
            <a:gdLst/>
            <a:ahLst/>
            <a:cxnLst>
              <a:cxn ang="0">
                <a:pos x="12" y="2464"/>
              </a:cxn>
              <a:cxn ang="0">
                <a:pos x="56" y="2120"/>
              </a:cxn>
              <a:cxn ang="0">
                <a:pos x="124" y="1808"/>
              </a:cxn>
              <a:cxn ang="0">
                <a:pos x="212" y="1524"/>
              </a:cxn>
              <a:cxn ang="0">
                <a:pos x="316" y="1270"/>
              </a:cxn>
              <a:cxn ang="0">
                <a:pos x="430" y="1044"/>
              </a:cxn>
              <a:cxn ang="0">
                <a:pos x="550" y="846"/>
              </a:cxn>
              <a:cxn ang="0">
                <a:pos x="672" y="674"/>
              </a:cxn>
              <a:cxn ang="0">
                <a:pos x="792" y="528"/>
              </a:cxn>
              <a:cxn ang="0">
                <a:pos x="906" y="408"/>
              </a:cxn>
              <a:cxn ang="0">
                <a:pos x="1010" y="310"/>
              </a:cxn>
              <a:cxn ang="0">
                <a:pos x="1096" y="236"/>
              </a:cxn>
              <a:cxn ang="0">
                <a:pos x="1164" y="184"/>
              </a:cxn>
              <a:cxn ang="0">
                <a:pos x="1208" y="154"/>
              </a:cxn>
              <a:cxn ang="0">
                <a:pos x="1224" y="144"/>
              </a:cxn>
              <a:cxn ang="0">
                <a:pos x="1728" y="56"/>
              </a:cxn>
              <a:cxn ang="0">
                <a:pos x="1568" y="328"/>
              </a:cxn>
              <a:cxn ang="0">
                <a:pos x="1554" y="332"/>
              </a:cxn>
              <a:cxn ang="0">
                <a:pos x="1514" y="346"/>
              </a:cxn>
              <a:cxn ang="0">
                <a:pos x="1452" y="370"/>
              </a:cxn>
              <a:cxn ang="0">
                <a:pos x="1370" y="410"/>
              </a:cxn>
              <a:cxn ang="0">
                <a:pos x="1270" y="466"/>
              </a:cxn>
              <a:cxn ang="0">
                <a:pos x="1158" y="540"/>
              </a:cxn>
              <a:cxn ang="0">
                <a:pos x="1034" y="636"/>
              </a:cxn>
              <a:cxn ang="0">
                <a:pos x="904" y="756"/>
              </a:cxn>
              <a:cxn ang="0">
                <a:pos x="770" y="900"/>
              </a:cxn>
              <a:cxn ang="0">
                <a:pos x="632" y="1076"/>
              </a:cxn>
              <a:cxn ang="0">
                <a:pos x="498" y="1280"/>
              </a:cxn>
              <a:cxn ang="0">
                <a:pos x="370" y="1518"/>
              </a:cxn>
              <a:cxn ang="0">
                <a:pos x="248" y="1792"/>
              </a:cxn>
              <a:cxn ang="0">
                <a:pos x="138" y="2104"/>
              </a:cxn>
              <a:cxn ang="0">
                <a:pos x="42" y="2456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bs-Latn-BA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4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47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4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4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52"/>
            <a:ext cx="8229600" cy="563563"/>
          </a:xfrm>
        </p:spPr>
        <p:txBody>
          <a:bodyPr/>
          <a:lstStyle/>
          <a:p>
            <a:r>
              <a:rPr lang="bs-Latn-BA" dirty="0" smtClean="0"/>
              <a:t>UVJETI RADA......</a:t>
            </a:r>
            <a:endParaRPr lang="en-AU" dirty="0"/>
          </a:p>
        </p:txBody>
      </p:sp>
      <p:sp>
        <p:nvSpPr>
          <p:cNvPr id="98307" name="AutoShape 3"/>
          <p:cNvSpPr>
            <a:spLocks noChangeArrowheads="1"/>
          </p:cNvSpPr>
          <p:nvPr/>
        </p:nvSpPr>
        <p:spPr bwMode="gray">
          <a:xfrm>
            <a:off x="1571604" y="1857364"/>
            <a:ext cx="5530850" cy="2743200"/>
          </a:xfrm>
          <a:prstGeom prst="upArrow">
            <a:avLst>
              <a:gd name="adj1" fmla="val 57824"/>
              <a:gd name="adj2" fmla="val 54398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98308" name="AutoShape 4"/>
          <p:cNvSpPr>
            <a:spLocks noChangeArrowheads="1"/>
          </p:cNvSpPr>
          <p:nvPr/>
        </p:nvSpPr>
        <p:spPr bwMode="gray">
          <a:xfrm>
            <a:off x="1500166" y="1142984"/>
            <a:ext cx="5791200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4314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bs-Latn-BA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MATERIJALNI UVJETI RADA ŠKOLE</a:t>
            </a:r>
            <a:endParaRPr lang="en-A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grpSp>
        <p:nvGrpSpPr>
          <p:cNvPr id="98310" name="Group 6"/>
          <p:cNvGrpSpPr>
            <a:grpSpLocks/>
          </p:cNvGrpSpPr>
          <p:nvPr/>
        </p:nvGrpSpPr>
        <p:grpSpPr bwMode="auto">
          <a:xfrm>
            <a:off x="857224" y="3714752"/>
            <a:ext cx="1579563" cy="2070100"/>
            <a:chOff x="576" y="2476"/>
            <a:chExt cx="995" cy="1304"/>
          </a:xfrm>
        </p:grpSpPr>
        <p:grpSp>
          <p:nvGrpSpPr>
            <p:cNvPr id="98311" name="Group 7"/>
            <p:cNvGrpSpPr>
              <a:grpSpLocks/>
            </p:cNvGrpSpPr>
            <p:nvPr/>
          </p:nvGrpSpPr>
          <p:grpSpPr bwMode="auto">
            <a:xfrm>
              <a:off x="576" y="2476"/>
              <a:ext cx="936" cy="954"/>
              <a:chOff x="624" y="1584"/>
              <a:chExt cx="1248" cy="1296"/>
            </a:xfrm>
          </p:grpSpPr>
          <p:grpSp>
            <p:nvGrpSpPr>
              <p:cNvPr id="98312" name="Group 8"/>
              <p:cNvGrpSpPr>
                <a:grpSpLocks/>
              </p:cNvGrpSpPr>
              <p:nvPr/>
            </p:nvGrpSpPr>
            <p:grpSpPr bwMode="auto">
              <a:xfrm>
                <a:off x="624" y="1584"/>
                <a:ext cx="1248" cy="1296"/>
                <a:chOff x="2016" y="1920"/>
                <a:chExt cx="1680" cy="1680"/>
              </a:xfrm>
            </p:grpSpPr>
            <p:sp>
              <p:nvSpPr>
                <p:cNvPr id="98313" name="Oval 9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3529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bs-Latn-BA"/>
                </a:p>
              </p:txBody>
            </p:sp>
            <p:sp>
              <p:nvSpPr>
                <p:cNvPr id="98314" name="Freeform 10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bs-Latn-BA"/>
                </a:p>
              </p:txBody>
            </p:sp>
          </p:grpSp>
          <p:sp>
            <p:nvSpPr>
              <p:cNvPr id="98315" name="Text Box 11"/>
              <p:cNvSpPr txBox="1">
                <a:spLocks noChangeArrowheads="1"/>
              </p:cNvSpPr>
              <p:nvPr/>
            </p:nvSpPr>
            <p:spPr bwMode="gray">
              <a:xfrm>
                <a:off x="624" y="1706"/>
                <a:ext cx="1200" cy="6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bs-Latn-BA" sz="2000" b="1" dirty="0" smtClean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8 </a:t>
                </a:r>
              </a:p>
              <a:p>
                <a:pPr algn="ctr" eaLnBrk="0" hangingPunct="0"/>
                <a:r>
                  <a:rPr lang="bs-Latn-BA" sz="2000" b="1" dirty="0" smtClean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učionica</a:t>
                </a:r>
                <a:endParaRPr lang="en-AU" sz="20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98316" name="Oval 12"/>
            <p:cNvSpPr>
              <a:spLocks noChangeArrowheads="1"/>
            </p:cNvSpPr>
            <p:nvPr/>
          </p:nvSpPr>
          <p:spPr bwMode="gray">
            <a:xfrm>
              <a:off x="576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sr-Latn-CS"/>
            </a:p>
          </p:txBody>
        </p:sp>
      </p:grpSp>
      <p:grpSp>
        <p:nvGrpSpPr>
          <p:cNvPr id="98317" name="Group 13"/>
          <p:cNvGrpSpPr>
            <a:grpSpLocks/>
          </p:cNvGrpSpPr>
          <p:nvPr/>
        </p:nvGrpSpPr>
        <p:grpSpPr bwMode="auto">
          <a:xfrm>
            <a:off x="2643175" y="3714752"/>
            <a:ext cx="1689101" cy="2070100"/>
            <a:chOff x="1731" y="2476"/>
            <a:chExt cx="1064" cy="1304"/>
          </a:xfrm>
        </p:grpSpPr>
        <p:grpSp>
          <p:nvGrpSpPr>
            <p:cNvPr id="98318" name="Group 14"/>
            <p:cNvGrpSpPr>
              <a:grpSpLocks/>
            </p:cNvGrpSpPr>
            <p:nvPr/>
          </p:nvGrpSpPr>
          <p:grpSpPr bwMode="auto">
            <a:xfrm>
              <a:off x="1776" y="2476"/>
              <a:ext cx="960" cy="958"/>
              <a:chOff x="2016" y="1920"/>
              <a:chExt cx="1680" cy="1680"/>
            </a:xfrm>
          </p:grpSpPr>
          <p:sp>
            <p:nvSpPr>
              <p:cNvPr id="98319" name="Oval 15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98320" name="Freeform 16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bs-Latn-BA"/>
              </a:p>
            </p:txBody>
          </p:sp>
        </p:grpSp>
        <p:sp>
          <p:nvSpPr>
            <p:cNvPr id="98321" name="Text Box 17"/>
            <p:cNvSpPr txBox="1">
              <a:spLocks noChangeArrowheads="1"/>
            </p:cNvSpPr>
            <p:nvPr/>
          </p:nvSpPr>
          <p:spPr bwMode="gray">
            <a:xfrm>
              <a:off x="1731" y="2566"/>
              <a:ext cx="1035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bs-Latn-BA" sz="2000" b="1" dirty="0" smtClean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 </a:t>
              </a:r>
              <a:r>
                <a:rPr lang="bs-Latn-BA" b="1" dirty="0" smtClean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informatička</a:t>
              </a:r>
            </a:p>
            <a:p>
              <a:pPr algn="ctr" eaLnBrk="0" hangingPunct="0"/>
              <a:r>
                <a:rPr lang="bs-Latn-BA" b="1" dirty="0" smtClean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kabineta</a:t>
              </a:r>
              <a:endParaRPr lang="en-A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98322" name="Oval 18"/>
            <p:cNvSpPr>
              <a:spLocks noChangeArrowheads="1"/>
            </p:cNvSpPr>
            <p:nvPr/>
          </p:nvSpPr>
          <p:spPr bwMode="gray">
            <a:xfrm>
              <a:off x="1800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sr-Latn-CS"/>
            </a:p>
          </p:txBody>
        </p:sp>
      </p:grpSp>
      <p:grpSp>
        <p:nvGrpSpPr>
          <p:cNvPr id="98323" name="Group 19"/>
          <p:cNvGrpSpPr>
            <a:grpSpLocks/>
          </p:cNvGrpSpPr>
          <p:nvPr/>
        </p:nvGrpSpPr>
        <p:grpSpPr bwMode="auto">
          <a:xfrm>
            <a:off x="5043731" y="3686733"/>
            <a:ext cx="1631950" cy="2114550"/>
            <a:chOff x="3072" y="2448"/>
            <a:chExt cx="1028" cy="1332"/>
          </a:xfrm>
        </p:grpSpPr>
        <p:grpSp>
          <p:nvGrpSpPr>
            <p:cNvPr id="98324" name="Group 20"/>
            <p:cNvGrpSpPr>
              <a:grpSpLocks/>
            </p:cNvGrpSpPr>
            <p:nvPr/>
          </p:nvGrpSpPr>
          <p:grpSpPr bwMode="auto">
            <a:xfrm>
              <a:off x="3072" y="2448"/>
              <a:ext cx="960" cy="958"/>
              <a:chOff x="2016" y="1920"/>
              <a:chExt cx="1680" cy="1680"/>
            </a:xfrm>
          </p:grpSpPr>
          <p:sp>
            <p:nvSpPr>
              <p:cNvPr id="98325" name="Oval 2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98326" name="Freeform 2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bs-Latn-BA"/>
              </a:p>
            </p:txBody>
          </p:sp>
        </p:grpSp>
        <p:sp>
          <p:nvSpPr>
            <p:cNvPr id="98327" name="Text Box 23"/>
            <p:cNvSpPr txBox="1">
              <a:spLocks noChangeArrowheads="1"/>
            </p:cNvSpPr>
            <p:nvPr/>
          </p:nvSpPr>
          <p:spPr bwMode="gray">
            <a:xfrm>
              <a:off x="3120" y="2583"/>
              <a:ext cx="86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bs-Latn-BA" sz="2000" b="1" dirty="0" smtClean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Plastenik </a:t>
              </a:r>
            </a:p>
            <a:p>
              <a:pPr algn="ctr" eaLnBrk="0" hangingPunct="0"/>
              <a:r>
                <a:rPr lang="bs-Latn-BA" sz="2000" b="1" dirty="0" smtClean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 jagodama</a:t>
              </a:r>
              <a:endParaRPr lang="en-A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98328" name="Oval 24"/>
            <p:cNvSpPr>
              <a:spLocks noChangeArrowheads="1"/>
            </p:cNvSpPr>
            <p:nvPr/>
          </p:nvSpPr>
          <p:spPr bwMode="gray">
            <a:xfrm>
              <a:off x="3105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sr-Latn-CS"/>
            </a:p>
          </p:txBody>
        </p:sp>
      </p:grpSp>
      <p:grpSp>
        <p:nvGrpSpPr>
          <p:cNvPr id="98329" name="Group 25"/>
          <p:cNvGrpSpPr>
            <a:grpSpLocks/>
          </p:cNvGrpSpPr>
          <p:nvPr/>
        </p:nvGrpSpPr>
        <p:grpSpPr bwMode="auto">
          <a:xfrm>
            <a:off x="6929454" y="3643314"/>
            <a:ext cx="1579563" cy="2114550"/>
            <a:chOff x="4272" y="2448"/>
            <a:chExt cx="995" cy="1332"/>
          </a:xfrm>
        </p:grpSpPr>
        <p:grpSp>
          <p:nvGrpSpPr>
            <p:cNvPr id="98330" name="Group 26"/>
            <p:cNvGrpSpPr>
              <a:grpSpLocks/>
            </p:cNvGrpSpPr>
            <p:nvPr/>
          </p:nvGrpSpPr>
          <p:grpSpPr bwMode="auto">
            <a:xfrm>
              <a:off x="4273" y="2448"/>
              <a:ext cx="960" cy="965"/>
              <a:chOff x="2400" y="1488"/>
              <a:chExt cx="1152" cy="1152"/>
            </a:xfrm>
          </p:grpSpPr>
          <p:grpSp>
            <p:nvGrpSpPr>
              <p:cNvPr id="98331" name="Group 27"/>
              <p:cNvGrpSpPr>
                <a:grpSpLocks/>
              </p:cNvGrpSpPr>
              <p:nvPr/>
            </p:nvGrpSpPr>
            <p:grpSpPr bwMode="auto">
              <a:xfrm>
                <a:off x="2400" y="1488"/>
                <a:ext cx="1152" cy="1152"/>
                <a:chOff x="2016" y="1920"/>
                <a:chExt cx="1680" cy="1680"/>
              </a:xfrm>
            </p:grpSpPr>
            <p:sp>
              <p:nvSpPr>
                <p:cNvPr id="98332" name="Oval 2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bs-Latn-BA"/>
                </a:p>
              </p:txBody>
            </p:sp>
            <p:sp>
              <p:nvSpPr>
                <p:cNvPr id="98333" name="Freeform 2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bs-Latn-BA"/>
                </a:p>
              </p:txBody>
            </p:sp>
          </p:grpSp>
          <p:sp>
            <p:nvSpPr>
              <p:cNvPr id="98334" name="Text Box 30"/>
              <p:cNvSpPr txBox="1">
                <a:spLocks noChangeArrowheads="1"/>
              </p:cNvSpPr>
              <p:nvPr/>
            </p:nvSpPr>
            <p:spPr bwMode="gray">
              <a:xfrm>
                <a:off x="2402" y="1810"/>
                <a:ext cx="1130" cy="5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bs-Latn-BA" sz="2000" b="1" dirty="0" smtClean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Praktikumkuharstva</a:t>
                </a:r>
                <a:endParaRPr lang="en-AU" sz="20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98335" name="Oval 31"/>
            <p:cNvSpPr>
              <a:spLocks noChangeArrowheads="1"/>
            </p:cNvSpPr>
            <p:nvPr/>
          </p:nvSpPr>
          <p:spPr bwMode="gray">
            <a:xfrm>
              <a:off x="4272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sr-Latn-CS"/>
            </a:p>
          </p:txBody>
        </p:sp>
      </p:grpSp>
      <p:sp>
        <p:nvSpPr>
          <p:cNvPr id="34" name="AutoShape 7"/>
          <p:cNvSpPr>
            <a:spLocks noChangeArrowheads="1"/>
          </p:cNvSpPr>
          <p:nvPr/>
        </p:nvSpPr>
        <p:spPr bwMode="gray">
          <a:xfrm>
            <a:off x="1214414" y="5500702"/>
            <a:ext cx="359489" cy="486461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1643042" y="5357826"/>
            <a:ext cx="6930657" cy="1071546"/>
            <a:chOff x="720" y="1296"/>
            <a:chExt cx="1397" cy="2542"/>
          </a:xfrm>
        </p:grpSpPr>
        <p:sp>
          <p:nvSpPr>
            <p:cNvPr id="36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37" name="AutoShape 5"/>
            <p:cNvSpPr>
              <a:spLocks noChangeArrowheads="1"/>
            </p:cNvSpPr>
            <p:nvPr/>
          </p:nvSpPr>
          <p:spPr bwMode="gray">
            <a:xfrm>
              <a:off x="734" y="146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38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39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40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grpSp>
          <p:nvGrpSpPr>
            <p:cNvPr id="42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45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bs-Latn-BA"/>
              </a:p>
            </p:txBody>
          </p:sp>
          <p:sp>
            <p:nvSpPr>
              <p:cNvPr id="46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bs-Latn-BA"/>
              </a:p>
            </p:txBody>
          </p:sp>
          <p:sp>
            <p:nvSpPr>
              <p:cNvPr id="47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bs-Latn-BA"/>
              </a:p>
            </p:txBody>
          </p:sp>
          <p:sp>
            <p:nvSpPr>
              <p:cNvPr id="48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bs-Latn-BA"/>
              </a:p>
            </p:txBody>
          </p:sp>
          <p:sp>
            <p:nvSpPr>
              <p:cNvPr id="49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bs-Latn-BA"/>
              </a:p>
            </p:txBody>
          </p:sp>
        </p:grpSp>
        <p:sp>
          <p:nvSpPr>
            <p:cNvPr id="44" name="Text Box 17"/>
            <p:cNvSpPr txBox="1">
              <a:spLocks noChangeArrowheads="1"/>
            </p:cNvSpPr>
            <p:nvPr/>
          </p:nvSpPr>
          <p:spPr bwMode="gray">
            <a:xfrm>
              <a:off x="777" y="1804"/>
              <a:ext cx="1340" cy="10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bs-Latn-BA" sz="2400" b="1" dirty="0" smtClean="0"/>
                <a:t>INDIVIDUALAN PRISTUP UČENIKU</a:t>
              </a:r>
              <a:endParaRPr lang="en-AU" sz="2400" b="1" dirty="0"/>
            </a:p>
          </p:txBody>
        </p:sp>
      </p:grpSp>
      <p:grpSp>
        <p:nvGrpSpPr>
          <p:cNvPr id="50" name="Group 25"/>
          <p:cNvGrpSpPr>
            <a:grpSpLocks/>
          </p:cNvGrpSpPr>
          <p:nvPr/>
        </p:nvGrpSpPr>
        <p:grpSpPr bwMode="auto">
          <a:xfrm>
            <a:off x="7215207" y="1785926"/>
            <a:ext cx="1928794" cy="1785950"/>
            <a:chOff x="4272" y="2448"/>
            <a:chExt cx="995" cy="1332"/>
          </a:xfrm>
        </p:grpSpPr>
        <p:grpSp>
          <p:nvGrpSpPr>
            <p:cNvPr id="51" name="Group 26"/>
            <p:cNvGrpSpPr>
              <a:grpSpLocks/>
            </p:cNvGrpSpPr>
            <p:nvPr/>
          </p:nvGrpSpPr>
          <p:grpSpPr bwMode="auto">
            <a:xfrm>
              <a:off x="4273" y="2448"/>
              <a:ext cx="960" cy="965"/>
              <a:chOff x="2400" y="1488"/>
              <a:chExt cx="1152" cy="1152"/>
            </a:xfrm>
          </p:grpSpPr>
          <p:grpSp>
            <p:nvGrpSpPr>
              <p:cNvPr id="53" name="Group 27"/>
              <p:cNvGrpSpPr>
                <a:grpSpLocks/>
              </p:cNvGrpSpPr>
              <p:nvPr/>
            </p:nvGrpSpPr>
            <p:grpSpPr bwMode="auto">
              <a:xfrm>
                <a:off x="2400" y="1488"/>
                <a:ext cx="1152" cy="1152"/>
                <a:chOff x="2016" y="1920"/>
                <a:chExt cx="1680" cy="1680"/>
              </a:xfrm>
            </p:grpSpPr>
            <p:sp>
              <p:nvSpPr>
                <p:cNvPr id="55" name="Oval 2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bs-Latn-BA"/>
                </a:p>
              </p:txBody>
            </p:sp>
            <p:sp>
              <p:nvSpPr>
                <p:cNvPr id="56" name="Freeform 2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bs-Latn-BA"/>
                </a:p>
              </p:txBody>
            </p:sp>
          </p:grpSp>
          <p:sp>
            <p:nvSpPr>
              <p:cNvPr id="54" name="Text Box 30"/>
              <p:cNvSpPr txBox="1">
                <a:spLocks noChangeArrowheads="1"/>
              </p:cNvSpPr>
              <p:nvPr/>
            </p:nvSpPr>
            <p:spPr bwMode="gray">
              <a:xfrm>
                <a:off x="2402" y="1679"/>
                <a:ext cx="1130" cy="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bs-Latn-BA" sz="2000" b="1" dirty="0" smtClean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Labaratorij</a:t>
                </a:r>
              </a:p>
              <a:p>
                <a:pPr algn="ctr" eaLnBrk="0" hangingPunct="0"/>
                <a:r>
                  <a:rPr lang="bs-Latn-BA" sz="2000" b="1" dirty="0" smtClean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Kemije / biologije</a:t>
                </a:r>
                <a:endParaRPr lang="en-AU" sz="20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52" name="Oval 31"/>
            <p:cNvSpPr>
              <a:spLocks noChangeArrowheads="1"/>
            </p:cNvSpPr>
            <p:nvPr/>
          </p:nvSpPr>
          <p:spPr bwMode="gray">
            <a:xfrm>
              <a:off x="4272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sr-Latn-CS"/>
            </a:p>
          </p:txBody>
        </p:sp>
      </p:grpSp>
      <p:grpSp>
        <p:nvGrpSpPr>
          <p:cNvPr id="57" name="Group 6"/>
          <p:cNvGrpSpPr>
            <a:grpSpLocks/>
          </p:cNvGrpSpPr>
          <p:nvPr/>
        </p:nvGrpSpPr>
        <p:grpSpPr bwMode="auto">
          <a:xfrm>
            <a:off x="285720" y="1930391"/>
            <a:ext cx="1500198" cy="1641485"/>
            <a:chOff x="576" y="2477"/>
            <a:chExt cx="1005" cy="1303"/>
          </a:xfrm>
        </p:grpSpPr>
        <p:grpSp>
          <p:nvGrpSpPr>
            <p:cNvPr id="58" name="Group 7"/>
            <p:cNvGrpSpPr>
              <a:grpSpLocks/>
            </p:cNvGrpSpPr>
            <p:nvPr/>
          </p:nvGrpSpPr>
          <p:grpSpPr bwMode="auto">
            <a:xfrm>
              <a:off x="576" y="2477"/>
              <a:ext cx="1005" cy="954"/>
              <a:chOff x="624" y="1584"/>
              <a:chExt cx="1340" cy="1296"/>
            </a:xfrm>
          </p:grpSpPr>
          <p:grpSp>
            <p:nvGrpSpPr>
              <p:cNvPr id="60" name="Group 8"/>
              <p:cNvGrpSpPr>
                <a:grpSpLocks/>
              </p:cNvGrpSpPr>
              <p:nvPr/>
            </p:nvGrpSpPr>
            <p:grpSpPr bwMode="auto">
              <a:xfrm>
                <a:off x="624" y="1584"/>
                <a:ext cx="1248" cy="1296"/>
                <a:chOff x="2016" y="1920"/>
                <a:chExt cx="1680" cy="1680"/>
              </a:xfrm>
            </p:grpSpPr>
            <p:sp>
              <p:nvSpPr>
                <p:cNvPr id="62" name="Oval 9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3529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bs-Latn-BA"/>
                </a:p>
              </p:txBody>
            </p:sp>
            <p:sp>
              <p:nvSpPr>
                <p:cNvPr id="63" name="Freeform 10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bs-Latn-BA"/>
                </a:p>
              </p:txBody>
            </p:sp>
          </p:grpSp>
          <p:sp>
            <p:nvSpPr>
              <p:cNvPr id="61" name="Text Box 11"/>
              <p:cNvSpPr txBox="1">
                <a:spLocks noChangeArrowheads="1"/>
              </p:cNvSpPr>
              <p:nvPr/>
            </p:nvSpPr>
            <p:spPr bwMode="gray">
              <a:xfrm>
                <a:off x="624" y="1767"/>
                <a:ext cx="1340" cy="10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bs-Latn-BA" sz="2000" b="1" dirty="0" smtClean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Klijalište / </a:t>
                </a:r>
              </a:p>
              <a:p>
                <a:pPr algn="ctr" eaLnBrk="0" hangingPunct="0"/>
                <a:r>
                  <a:rPr lang="bs-Latn-BA" sz="2000" b="1" dirty="0" smtClean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Plastenik s povrćem</a:t>
                </a:r>
                <a:endParaRPr lang="en-AU" sz="20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59" name="Oval 12"/>
            <p:cNvSpPr>
              <a:spLocks noChangeArrowheads="1"/>
            </p:cNvSpPr>
            <p:nvPr/>
          </p:nvSpPr>
          <p:spPr bwMode="gray">
            <a:xfrm>
              <a:off x="576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sr-Latn-CS"/>
            </a:p>
          </p:txBody>
        </p:sp>
      </p:grp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grpSp>
        <p:nvGrpSpPr>
          <p:cNvPr id="64" name="Group 13"/>
          <p:cNvGrpSpPr>
            <a:grpSpLocks/>
          </p:cNvGrpSpPr>
          <p:nvPr/>
        </p:nvGrpSpPr>
        <p:grpSpPr bwMode="auto">
          <a:xfrm>
            <a:off x="2620992" y="1951524"/>
            <a:ext cx="1643064" cy="1520825"/>
            <a:chOff x="1672" y="1379"/>
            <a:chExt cx="1035" cy="958"/>
          </a:xfrm>
        </p:grpSpPr>
        <p:grpSp>
          <p:nvGrpSpPr>
            <p:cNvPr id="65" name="Group 14"/>
            <p:cNvGrpSpPr>
              <a:grpSpLocks/>
            </p:cNvGrpSpPr>
            <p:nvPr/>
          </p:nvGrpSpPr>
          <p:grpSpPr bwMode="auto">
            <a:xfrm>
              <a:off x="1693" y="1379"/>
              <a:ext cx="960" cy="958"/>
              <a:chOff x="1870" y="-4"/>
              <a:chExt cx="1680" cy="1680"/>
            </a:xfrm>
          </p:grpSpPr>
          <p:sp>
            <p:nvSpPr>
              <p:cNvPr id="68" name="Oval 15"/>
              <p:cNvSpPr>
                <a:spLocks noChangeArrowheads="1"/>
              </p:cNvSpPr>
              <p:nvPr/>
            </p:nvSpPr>
            <p:spPr bwMode="gray">
              <a:xfrm>
                <a:off x="1870" y="-4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69" name="Freeform 16"/>
              <p:cNvSpPr>
                <a:spLocks/>
              </p:cNvSpPr>
              <p:nvPr/>
            </p:nvSpPr>
            <p:spPr bwMode="gray">
              <a:xfrm>
                <a:off x="2009" y="230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bs-Latn-BA"/>
              </a:p>
            </p:txBody>
          </p:sp>
        </p:grpSp>
        <p:sp>
          <p:nvSpPr>
            <p:cNvPr id="66" name="Text Box 17"/>
            <p:cNvSpPr txBox="1">
              <a:spLocks noChangeArrowheads="1"/>
            </p:cNvSpPr>
            <p:nvPr/>
          </p:nvSpPr>
          <p:spPr bwMode="gray">
            <a:xfrm>
              <a:off x="1672" y="1408"/>
              <a:ext cx="1035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endParaRPr lang="hr-H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eaLnBrk="0" hangingPunct="0"/>
              <a:endParaRPr lang="hr-HR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eaLnBrk="0" hangingPunct="0"/>
              <a:r>
                <a:rPr lang="hr-HR" b="1" dirty="0" smtClean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Vinski podrum </a:t>
              </a:r>
              <a:endParaRPr lang="en-A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70" name="Text Box 23"/>
          <p:cNvSpPr txBox="1">
            <a:spLocks noChangeArrowheads="1"/>
          </p:cNvSpPr>
          <p:nvPr/>
        </p:nvSpPr>
        <p:spPr bwMode="gray">
          <a:xfrm>
            <a:off x="5117942" y="2258034"/>
            <a:ext cx="1371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bs-Latn-BA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Plastenik </a:t>
            </a:r>
          </a:p>
          <a:p>
            <a:pPr algn="ctr" eaLnBrk="0" hangingPunct="0"/>
            <a:r>
              <a:rPr lang="bs-Latn-BA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 jagodama</a:t>
            </a:r>
            <a:endParaRPr lang="en-A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" name="Oval 21"/>
          <p:cNvSpPr>
            <a:spLocks noChangeArrowheads="1"/>
          </p:cNvSpPr>
          <p:nvPr/>
        </p:nvSpPr>
        <p:spPr bwMode="gray">
          <a:xfrm>
            <a:off x="5076812" y="2074206"/>
            <a:ext cx="1524000" cy="15208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51373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72" name="Freeform 22"/>
          <p:cNvSpPr>
            <a:spLocks/>
          </p:cNvSpPr>
          <p:nvPr/>
        </p:nvSpPr>
        <p:spPr bwMode="gray">
          <a:xfrm>
            <a:off x="5260972" y="2135788"/>
            <a:ext cx="1175657" cy="573930"/>
          </a:xfrm>
          <a:custGeom>
            <a:avLst/>
            <a:gdLst/>
            <a:ahLst/>
            <a:cxnLst>
              <a:cxn ang="0">
                <a:pos x="1301" y="401"/>
              </a:cxn>
              <a:cxn ang="0">
                <a:pos x="1317" y="442"/>
              </a:cxn>
              <a:cxn ang="0">
                <a:pos x="1321" y="481"/>
              </a:cxn>
              <a:cxn ang="0">
                <a:pos x="1315" y="516"/>
              </a:cxn>
              <a:cxn ang="0">
                <a:pos x="1298" y="550"/>
              </a:cxn>
              <a:cxn ang="0">
                <a:pos x="1272" y="579"/>
              </a:cxn>
              <a:cxn ang="0">
                <a:pos x="1239" y="604"/>
              </a:cxn>
              <a:cxn ang="0">
                <a:pos x="1196" y="628"/>
              </a:cxn>
              <a:cxn ang="0">
                <a:pos x="1147" y="649"/>
              </a:cxn>
              <a:cxn ang="0">
                <a:pos x="1092" y="667"/>
              </a:cxn>
              <a:cxn ang="0">
                <a:pos x="1031" y="683"/>
              </a:cxn>
              <a:cxn ang="0">
                <a:pos x="967" y="694"/>
              </a:cxn>
              <a:cxn ang="0">
                <a:pos x="896" y="704"/>
              </a:cxn>
              <a:cxn ang="0">
                <a:pos x="824" y="710"/>
              </a:cxn>
              <a:cxn ang="0">
                <a:pos x="795" y="712"/>
              </a:cxn>
              <a:cxn ang="0">
                <a:pos x="476" y="712"/>
              </a:cxn>
              <a:cxn ang="0">
                <a:pos x="472" y="712"/>
              </a:cxn>
              <a:cxn ang="0">
                <a:pos x="409" y="708"/>
              </a:cxn>
              <a:cxn ang="0">
                <a:pos x="348" y="704"/>
              </a:cxn>
              <a:cxn ang="0">
                <a:pos x="290" y="696"/>
              </a:cxn>
              <a:cxn ang="0">
                <a:pos x="235" y="689"/>
              </a:cxn>
              <a:cxn ang="0">
                <a:pos x="186" y="677"/>
              </a:cxn>
              <a:cxn ang="0">
                <a:pos x="141" y="663"/>
              </a:cxn>
              <a:cxn ang="0">
                <a:pos x="102" y="648"/>
              </a:cxn>
              <a:cxn ang="0">
                <a:pos x="67" y="630"/>
              </a:cxn>
              <a:cxn ang="0">
                <a:pos x="39" y="608"/>
              </a:cxn>
              <a:cxn ang="0">
                <a:pos x="18" y="583"/>
              </a:cxn>
              <a:cxn ang="0">
                <a:pos x="6" y="554"/>
              </a:cxn>
              <a:cxn ang="0">
                <a:pos x="0" y="524"/>
              </a:cxn>
              <a:cxn ang="0">
                <a:pos x="0" y="520"/>
              </a:cxn>
              <a:cxn ang="0">
                <a:pos x="4" y="487"/>
              </a:cxn>
              <a:cxn ang="0">
                <a:pos x="16" y="446"/>
              </a:cxn>
              <a:cxn ang="0">
                <a:pos x="51" y="370"/>
              </a:cxn>
              <a:cxn ang="0">
                <a:pos x="94" y="299"/>
              </a:cxn>
              <a:cxn ang="0">
                <a:pos x="147" y="235"/>
              </a:cxn>
              <a:cxn ang="0">
                <a:pos x="204" y="176"/>
              </a:cxn>
              <a:cxn ang="0">
                <a:pos x="270" y="125"/>
              </a:cxn>
              <a:cxn ang="0">
                <a:pos x="341" y="82"/>
              </a:cxn>
              <a:cxn ang="0">
                <a:pos x="415" y="47"/>
              </a:cxn>
              <a:cxn ang="0">
                <a:pos x="497" y="21"/>
              </a:cxn>
              <a:cxn ang="0">
                <a:pos x="581" y="6"/>
              </a:cxn>
              <a:cxn ang="0">
                <a:pos x="667" y="0"/>
              </a:cxn>
              <a:cxn ang="0">
                <a:pos x="667" y="0"/>
              </a:cxn>
              <a:cxn ang="0">
                <a:pos x="759" y="6"/>
              </a:cxn>
              <a:cxn ang="0">
                <a:pos x="847" y="23"/>
              </a:cxn>
              <a:cxn ang="0">
                <a:pos x="932" y="53"/>
              </a:cxn>
              <a:cxn ang="0">
                <a:pos x="1010" y="90"/>
              </a:cxn>
              <a:cxn ang="0">
                <a:pos x="1082" y="137"/>
              </a:cxn>
              <a:cxn ang="0">
                <a:pos x="1149" y="194"/>
              </a:cxn>
              <a:cxn ang="0">
                <a:pos x="1208" y="256"/>
              </a:cxn>
              <a:cxn ang="0">
                <a:pos x="1258" y="325"/>
              </a:cxn>
              <a:cxn ang="0">
                <a:pos x="1301" y="401"/>
              </a:cxn>
              <a:cxn ang="0">
                <a:pos x="1301" y="401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bs-Latn-BA" dirty="0" smtClean="0"/>
          </a:p>
          <a:p>
            <a:pPr algn="ctr" eaLnBrk="0" hangingPunct="0"/>
            <a:r>
              <a:rPr lang="bs-Latn-BA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Voćnjak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ZANIMANJA....</a:t>
            </a:r>
            <a:endParaRPr lang="en-AU" dirty="0"/>
          </a:p>
        </p:txBody>
      </p:sp>
      <p:grpSp>
        <p:nvGrpSpPr>
          <p:cNvPr id="73731" name="Group 3"/>
          <p:cNvGrpSpPr>
            <a:grpSpLocks/>
          </p:cNvGrpSpPr>
          <p:nvPr/>
        </p:nvGrpSpPr>
        <p:grpSpPr bwMode="auto">
          <a:xfrm>
            <a:off x="928662" y="1643050"/>
            <a:ext cx="7144861" cy="3143272"/>
            <a:chOff x="478" y="1248"/>
            <a:chExt cx="4961" cy="1821"/>
          </a:xfrm>
        </p:grpSpPr>
        <p:grpSp>
          <p:nvGrpSpPr>
            <p:cNvPr id="73732" name="Group 4"/>
            <p:cNvGrpSpPr>
              <a:grpSpLocks/>
            </p:cNvGrpSpPr>
            <p:nvPr/>
          </p:nvGrpSpPr>
          <p:grpSpPr bwMode="auto">
            <a:xfrm>
              <a:off x="1824" y="1248"/>
              <a:ext cx="2014" cy="1821"/>
              <a:chOff x="1872" y="1824"/>
              <a:chExt cx="2014" cy="1821"/>
            </a:xfrm>
          </p:grpSpPr>
          <p:sp>
            <p:nvSpPr>
              <p:cNvPr id="73733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73734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73735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73736" name="Oval 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73737" name="Oval 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73738" name="Oval 10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bs-Latn-BA"/>
              </a:p>
            </p:txBody>
          </p:sp>
          <p:sp>
            <p:nvSpPr>
              <p:cNvPr id="73739" name="Oval 11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bs-Latn-BA"/>
              </a:p>
            </p:txBody>
          </p:sp>
          <p:sp>
            <p:nvSpPr>
              <p:cNvPr id="73740" name="Oval 12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bs-Latn-BA"/>
              </a:p>
            </p:txBody>
          </p:sp>
          <p:sp>
            <p:nvSpPr>
              <p:cNvPr id="73741" name="Oval 13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bs-Latn-BA"/>
              </a:p>
            </p:txBody>
          </p:sp>
        </p:grpSp>
        <p:sp>
          <p:nvSpPr>
            <p:cNvPr id="73747" name="AutoShape 19"/>
            <p:cNvSpPr>
              <a:spLocks noChangeArrowheads="1"/>
            </p:cNvSpPr>
            <p:nvPr/>
          </p:nvSpPr>
          <p:spPr bwMode="gray">
            <a:xfrm>
              <a:off x="3901" y="1584"/>
              <a:ext cx="1538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bs-Latn-BA"/>
            </a:p>
          </p:txBody>
        </p:sp>
        <p:sp>
          <p:nvSpPr>
            <p:cNvPr id="73744" name="AutoShape 16"/>
            <p:cNvSpPr>
              <a:spLocks noChangeArrowheads="1"/>
            </p:cNvSpPr>
            <p:nvPr/>
          </p:nvSpPr>
          <p:spPr bwMode="gray">
            <a:xfrm>
              <a:off x="478" y="1584"/>
              <a:ext cx="1240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bs-Latn-BA" dirty="0" smtClean="0">
                  <a:solidFill>
                    <a:schemeClr val="bg1"/>
                  </a:solidFill>
                </a:rPr>
                <a:t>   </a:t>
              </a:r>
              <a:r>
                <a:rPr lang="bs-Latn-BA" b="1" dirty="0" smtClean="0">
                  <a:solidFill>
                    <a:schemeClr val="bg1"/>
                  </a:solidFill>
                </a:rPr>
                <a:t>Pojedinačne</a:t>
              </a:r>
              <a:endParaRPr lang="bs-Latn-BA" b="1" dirty="0">
                <a:solidFill>
                  <a:schemeClr val="bg1"/>
                </a:solidFill>
              </a:endParaRPr>
            </a:p>
          </p:txBody>
        </p:sp>
        <p:sp>
          <p:nvSpPr>
            <p:cNvPr id="73748" name="Text Box 20"/>
            <p:cNvSpPr txBox="1">
              <a:spLocks noChangeArrowheads="1"/>
            </p:cNvSpPr>
            <p:nvPr/>
          </p:nvSpPr>
          <p:spPr bwMode="gray">
            <a:xfrm>
              <a:off x="2065" y="1869"/>
              <a:ext cx="1637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hr-HR" sz="2400" b="1" dirty="0" smtClean="0">
                  <a:solidFill>
                    <a:schemeClr val="bg1"/>
                  </a:solidFill>
                </a:rPr>
                <a:t>OBRAZOVNI </a:t>
              </a:r>
            </a:p>
            <a:p>
              <a:pPr algn="ctr" eaLnBrk="0" hangingPunct="0"/>
              <a:r>
                <a:rPr lang="hr-HR" sz="2400" b="1" dirty="0" smtClean="0">
                  <a:solidFill>
                    <a:schemeClr val="bg1"/>
                  </a:solidFill>
                </a:rPr>
                <a:t>PROFILI</a:t>
              </a:r>
              <a:endParaRPr lang="en-AU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73750" name="Text Box 22"/>
            <p:cNvSpPr txBox="1">
              <a:spLocks noChangeArrowheads="1"/>
            </p:cNvSpPr>
            <p:nvPr/>
          </p:nvSpPr>
          <p:spPr bwMode="gray">
            <a:xfrm>
              <a:off x="825" y="1344"/>
              <a:ext cx="529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bs-Latn-BA" b="1" dirty="0" smtClean="0">
                  <a:solidFill>
                    <a:schemeClr val="bg1"/>
                  </a:solidFill>
                </a:rPr>
                <a:t>Opće</a:t>
              </a:r>
              <a:endParaRPr lang="en-AU" b="1" dirty="0">
                <a:solidFill>
                  <a:schemeClr val="bg1"/>
                </a:solidFill>
              </a:endParaRPr>
            </a:p>
          </p:txBody>
        </p:sp>
        <p:sp>
          <p:nvSpPr>
            <p:cNvPr id="73751" name="Text Box 23"/>
            <p:cNvSpPr txBox="1">
              <a:spLocks noChangeArrowheads="1"/>
            </p:cNvSpPr>
            <p:nvPr/>
          </p:nvSpPr>
          <p:spPr bwMode="gray">
            <a:xfrm>
              <a:off x="528" y="2017"/>
              <a:ext cx="1141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bs-Latn-BA" b="1" dirty="0" smtClean="0">
                  <a:solidFill>
                    <a:schemeClr val="bg1"/>
                  </a:solidFill>
                </a:rPr>
                <a:t>Specijalne</a:t>
              </a:r>
              <a:endParaRPr lang="en-AU" b="1" dirty="0">
                <a:solidFill>
                  <a:schemeClr val="bg1"/>
                </a:solidFill>
              </a:endParaRPr>
            </a:p>
          </p:txBody>
        </p:sp>
        <p:sp>
          <p:nvSpPr>
            <p:cNvPr id="73752" name="Text Box 24"/>
            <p:cNvSpPr txBox="1">
              <a:spLocks noChangeArrowheads="1"/>
            </p:cNvSpPr>
            <p:nvPr/>
          </p:nvSpPr>
          <p:spPr bwMode="gray">
            <a:xfrm>
              <a:off x="578" y="2351"/>
              <a:ext cx="1289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bs-Latn-BA" b="1" dirty="0" smtClean="0">
                  <a:solidFill>
                    <a:schemeClr val="bg1"/>
                  </a:solidFill>
                </a:rPr>
                <a:t>Odgovori na upite</a:t>
              </a:r>
              <a:endParaRPr lang="en-AU" b="1" dirty="0">
                <a:solidFill>
                  <a:schemeClr val="bg1"/>
                </a:solidFill>
              </a:endParaRPr>
            </a:p>
          </p:txBody>
        </p:sp>
        <p:sp>
          <p:nvSpPr>
            <p:cNvPr id="73753" name="Text Box 25"/>
            <p:cNvSpPr txBox="1">
              <a:spLocks noChangeArrowheads="1"/>
            </p:cNvSpPr>
            <p:nvPr/>
          </p:nvSpPr>
          <p:spPr bwMode="gray">
            <a:xfrm>
              <a:off x="3851" y="1662"/>
              <a:ext cx="153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hr-HR" dirty="0" smtClean="0">
                  <a:solidFill>
                    <a:schemeClr val="bg1"/>
                  </a:solidFill>
                </a:rPr>
                <a:t>Trajanje: 4 godine</a:t>
              </a:r>
              <a:endParaRPr lang="en-AU" dirty="0">
                <a:solidFill>
                  <a:schemeClr val="bg1"/>
                </a:solidFill>
              </a:endParaRPr>
            </a:p>
          </p:txBody>
        </p:sp>
        <p:sp>
          <p:nvSpPr>
            <p:cNvPr id="73754" name="Text Box 26"/>
            <p:cNvSpPr txBox="1">
              <a:spLocks noChangeArrowheads="1"/>
            </p:cNvSpPr>
            <p:nvPr/>
          </p:nvSpPr>
          <p:spPr bwMode="gray">
            <a:xfrm>
              <a:off x="4198" y="2013"/>
              <a:ext cx="12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endParaRPr lang="en-AU" b="1" dirty="0">
                <a:solidFill>
                  <a:schemeClr val="bg1"/>
                </a:solidFill>
              </a:endParaRPr>
            </a:p>
          </p:txBody>
        </p:sp>
        <p:sp>
          <p:nvSpPr>
            <p:cNvPr id="73755" name="Text Box 27"/>
            <p:cNvSpPr txBox="1">
              <a:spLocks noChangeArrowheads="1"/>
            </p:cNvSpPr>
            <p:nvPr/>
          </p:nvSpPr>
          <p:spPr bwMode="gray">
            <a:xfrm>
              <a:off x="4149" y="2348"/>
              <a:ext cx="939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bs-Latn-BA" b="1" dirty="0" smtClean="0">
                  <a:solidFill>
                    <a:schemeClr val="bg1"/>
                  </a:solidFill>
                </a:rPr>
                <a:t>Ponovljeni</a:t>
              </a:r>
              <a:endParaRPr lang="en-A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611560" y="1571612"/>
            <a:ext cx="2317366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bs-Latn-BA" b="1" dirty="0" smtClean="0">
                <a:solidFill>
                  <a:srgbClr val="FF0000"/>
                </a:solidFill>
              </a:rPr>
              <a:t>EKONOMIST</a:t>
            </a:r>
            <a:endParaRPr lang="bs-Latn-BA" b="1" dirty="0">
              <a:solidFill>
                <a:srgbClr val="FF0000"/>
              </a:solidFill>
            </a:endParaRPr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gray">
          <a:xfrm>
            <a:off x="714348" y="2214554"/>
            <a:ext cx="2214578" cy="573448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bs-Latn-BA" dirty="0" smtClean="0">
                <a:solidFill>
                  <a:schemeClr val="bg1"/>
                </a:solidFill>
              </a:rPr>
              <a:t>Trajanje: 4 godine</a:t>
            </a:r>
            <a:endParaRPr lang="bs-Latn-BA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929322" y="1643050"/>
            <a:ext cx="2214578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 smtClean="0">
                <a:solidFill>
                  <a:srgbClr val="FF0000"/>
                </a:solidFill>
              </a:rPr>
              <a:t>AGROTEHNIČAR </a:t>
            </a:r>
            <a:endParaRPr lang="bs-Latn-BA" dirty="0">
              <a:solidFill>
                <a:srgbClr val="FF000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857488" y="4714884"/>
            <a:ext cx="3000396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 smtClean="0">
                <a:solidFill>
                  <a:srgbClr val="FF0000"/>
                </a:solidFill>
              </a:rPr>
              <a:t>AGROTURISTIČKI TEHNIČAR</a:t>
            </a:r>
            <a:endParaRPr lang="bs-Latn-BA" dirty="0">
              <a:solidFill>
                <a:srgbClr val="FF0000"/>
              </a:solidFill>
            </a:endParaRPr>
          </a:p>
        </p:txBody>
      </p:sp>
      <p:pic>
        <p:nvPicPr>
          <p:cNvPr id="38" name="Picture 11" descr="C:\Documents and Settings\Dinko\Local Settings\Temporary Internet Files\Content.IE5\SBK8N12X\MC900089648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4643446"/>
            <a:ext cx="1862137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1" descr="MCj0238013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928934"/>
            <a:ext cx="18002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AutoShape 19"/>
          <p:cNvSpPr>
            <a:spLocks noChangeArrowheads="1"/>
          </p:cNvSpPr>
          <p:nvPr/>
        </p:nvSpPr>
        <p:spPr bwMode="gray">
          <a:xfrm>
            <a:off x="3357554" y="5286388"/>
            <a:ext cx="2071702" cy="573448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bs-Latn-BA" b="1" dirty="0" smtClean="0">
                <a:solidFill>
                  <a:schemeClr val="bg1"/>
                </a:solidFill>
              </a:rPr>
              <a:t>Trajanje</a:t>
            </a:r>
            <a:r>
              <a:rPr lang="bs-Latn-BA" dirty="0" smtClean="0">
                <a:solidFill>
                  <a:schemeClr val="bg1"/>
                </a:solidFill>
              </a:rPr>
              <a:t>: 4. godine</a:t>
            </a:r>
            <a:endParaRPr lang="bs-Latn-BA" dirty="0">
              <a:solidFill>
                <a:schemeClr val="bg1"/>
              </a:solidFill>
            </a:endParaRPr>
          </a:p>
        </p:txBody>
      </p:sp>
      <p:pic>
        <p:nvPicPr>
          <p:cNvPr id="39" name="Picture 14" descr="MCj0441782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4055" y="1693338"/>
            <a:ext cx="1436688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Documents and Settings\Dinko\Local Settings\Temporary Internet Files\Content.IE5\C5WRO7KF\MP900409257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6710" y="3000372"/>
            <a:ext cx="1000132" cy="642942"/>
          </a:xfrm>
          <a:prstGeom prst="rect">
            <a:avLst/>
          </a:prstGeom>
          <a:noFill/>
        </p:spPr>
      </p:pic>
      <p:sp>
        <p:nvSpPr>
          <p:cNvPr id="3" name="Zaobljeni pravokutnik 2"/>
          <p:cNvSpPr/>
          <p:nvPr/>
        </p:nvSpPr>
        <p:spPr>
          <a:xfrm>
            <a:off x="6702795" y="4257554"/>
            <a:ext cx="1730431" cy="9146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FF0000"/>
                </a:solidFill>
              </a:rPr>
              <a:t>Nema bodovnog praga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2" name="Zaobljeni pravokutnik 1"/>
          <p:cNvSpPr/>
          <p:nvPr/>
        </p:nvSpPr>
        <p:spPr>
          <a:xfrm>
            <a:off x="714348" y="1052736"/>
            <a:ext cx="221457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rgbClr val="FF0000"/>
                </a:solidFill>
              </a:rPr>
              <a:t>STIPENDIJE</a:t>
            </a:r>
            <a:endParaRPr lang="hr-H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AutoShape 3"/>
          <p:cNvSpPr>
            <a:spLocks noChangeArrowheads="1"/>
          </p:cNvSpPr>
          <p:nvPr/>
        </p:nvSpPr>
        <p:spPr bwMode="auto">
          <a:xfrm>
            <a:off x="5715008" y="3071810"/>
            <a:ext cx="1620837" cy="2738437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82948" name="AutoShape 4"/>
          <p:cNvSpPr>
            <a:spLocks noChangeArrowheads="1"/>
          </p:cNvSpPr>
          <p:nvPr/>
        </p:nvSpPr>
        <p:spPr bwMode="auto">
          <a:xfrm>
            <a:off x="3714744" y="3071810"/>
            <a:ext cx="1611312" cy="2738437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82949" name="AutoShape 5"/>
          <p:cNvSpPr>
            <a:spLocks noChangeArrowheads="1"/>
          </p:cNvSpPr>
          <p:nvPr/>
        </p:nvSpPr>
        <p:spPr bwMode="auto">
          <a:xfrm>
            <a:off x="1500166" y="3071810"/>
            <a:ext cx="1563687" cy="2738437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grpSp>
        <p:nvGrpSpPr>
          <p:cNvPr id="82951" name="Group 7"/>
          <p:cNvGrpSpPr>
            <a:grpSpLocks/>
          </p:cNvGrpSpPr>
          <p:nvPr/>
        </p:nvGrpSpPr>
        <p:grpSpPr bwMode="auto">
          <a:xfrm>
            <a:off x="1000100" y="1643050"/>
            <a:ext cx="5702269" cy="1040695"/>
            <a:chOff x="1296" y="1074"/>
            <a:chExt cx="3577" cy="800"/>
          </a:xfrm>
        </p:grpSpPr>
        <p:grpSp>
          <p:nvGrpSpPr>
            <p:cNvPr id="82953" name="Group 9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82954" name="Oval 1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55" name="Rectangle 1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56" name="Oval 1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57" name="Oval 1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</p:grpSp>
        <p:sp>
          <p:nvSpPr>
            <p:cNvPr id="82958" name="Rectangle 14"/>
            <p:cNvSpPr>
              <a:spLocks noChangeArrowheads="1"/>
            </p:cNvSpPr>
            <p:nvPr/>
          </p:nvSpPr>
          <p:spPr bwMode="gray">
            <a:xfrm rot="3419336">
              <a:off x="1724" y="1137"/>
              <a:ext cx="689" cy="786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bs-Latn-BA"/>
            </a:p>
          </p:txBody>
        </p:sp>
        <p:grpSp>
          <p:nvGrpSpPr>
            <p:cNvPr id="82959" name="Group 15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82960" name="Oval 16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61" name="Rectangle 17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62" name="Oval 18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63" name="Oval 19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</p:grpSp>
        <p:sp>
          <p:nvSpPr>
            <p:cNvPr id="82964" name="Rectangle 20"/>
            <p:cNvSpPr>
              <a:spLocks noChangeArrowheads="1"/>
            </p:cNvSpPr>
            <p:nvPr/>
          </p:nvSpPr>
          <p:spPr bwMode="gray">
            <a:xfrm rot="3419336">
              <a:off x="3042" y="1118"/>
              <a:ext cx="759" cy="67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bs-Latn-BA"/>
            </a:p>
          </p:txBody>
        </p:sp>
        <p:grpSp>
          <p:nvGrpSpPr>
            <p:cNvPr id="82965" name="Group 21"/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82966" name="Oval 22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67" name="Rectangle 23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68" name="Oval 24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  <p:sp>
            <p:nvSpPr>
              <p:cNvPr id="82969" name="Oval 25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bs-Latn-BA"/>
              </a:p>
            </p:txBody>
          </p:sp>
        </p:grpSp>
        <p:sp>
          <p:nvSpPr>
            <p:cNvPr id="82970" name="Rectangle 26"/>
            <p:cNvSpPr>
              <a:spLocks noChangeArrowheads="1"/>
            </p:cNvSpPr>
            <p:nvPr/>
          </p:nvSpPr>
          <p:spPr bwMode="gray">
            <a:xfrm rot="3419336">
              <a:off x="4201" y="1136"/>
              <a:ext cx="672" cy="672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bs-Latn-BA"/>
            </a:p>
          </p:txBody>
        </p:sp>
      </p:grpSp>
      <p:sp>
        <p:nvSpPr>
          <p:cNvPr id="82972" name="Rectangle 28"/>
          <p:cNvSpPr>
            <a:spLocks noChangeArrowheads="1"/>
          </p:cNvSpPr>
          <p:nvPr/>
        </p:nvSpPr>
        <p:spPr bwMode="gray">
          <a:xfrm>
            <a:off x="1571604" y="2071678"/>
            <a:ext cx="1591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bs-Latn-BA" b="1" dirty="0" smtClean="0"/>
              <a:t>PREDMETI</a:t>
            </a:r>
            <a:endParaRPr lang="en-AU" b="1" dirty="0"/>
          </a:p>
        </p:txBody>
      </p:sp>
      <p:sp>
        <p:nvSpPr>
          <p:cNvPr id="82973" name="Rectangle 29"/>
          <p:cNvSpPr>
            <a:spLocks noChangeArrowheads="1"/>
          </p:cNvSpPr>
          <p:nvPr/>
        </p:nvSpPr>
        <p:spPr bwMode="gray">
          <a:xfrm>
            <a:off x="3786182" y="2000240"/>
            <a:ext cx="16172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bs-Latn-BA" b="1" dirty="0" smtClean="0"/>
              <a:t>TRAJANJE</a:t>
            </a:r>
            <a:endParaRPr lang="en-AU" b="1" dirty="0"/>
          </a:p>
        </p:txBody>
      </p:sp>
      <p:sp>
        <p:nvSpPr>
          <p:cNvPr id="82975" name="Rectangle 31"/>
          <p:cNvSpPr>
            <a:spLocks noChangeArrowheads="1"/>
          </p:cNvSpPr>
          <p:nvPr/>
        </p:nvSpPr>
        <p:spPr bwMode="auto">
          <a:xfrm>
            <a:off x="714348" y="4143380"/>
            <a:ext cx="114300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hr-HR" sz="4000" dirty="0" smtClean="0"/>
          </a:p>
          <a:p>
            <a:pPr algn="ctr"/>
            <a:endParaRPr lang="en-AU" sz="4400" dirty="0"/>
          </a:p>
        </p:txBody>
      </p:sp>
      <p:sp>
        <p:nvSpPr>
          <p:cNvPr id="82977" name="Rectangle 33"/>
          <p:cNvSpPr>
            <a:spLocks noChangeArrowheads="1"/>
          </p:cNvSpPr>
          <p:nvPr/>
        </p:nvSpPr>
        <p:spPr bwMode="auto">
          <a:xfrm>
            <a:off x="4071934" y="3857628"/>
            <a:ext cx="12731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bs-Latn-BA" sz="1400" dirty="0" smtClean="0"/>
          </a:p>
          <a:p>
            <a:r>
              <a:rPr lang="bs-Latn-BA" sz="1400" dirty="0" smtClean="0"/>
              <a:t> </a:t>
            </a:r>
            <a:r>
              <a:rPr lang="bs-Latn-BA" sz="1600" dirty="0" smtClean="0"/>
              <a:t>4 GODINE </a:t>
            </a:r>
            <a:endParaRPr lang="en-AU" sz="1400" dirty="0"/>
          </a:p>
        </p:txBody>
      </p:sp>
      <p:sp>
        <p:nvSpPr>
          <p:cNvPr id="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52"/>
            <a:ext cx="8229600" cy="350095"/>
          </a:xfrm>
        </p:spPr>
        <p:txBody>
          <a:bodyPr/>
          <a:lstStyle/>
          <a:p>
            <a:pPr algn="ctr"/>
            <a:r>
              <a:rPr lang="hr-HR" sz="3200" dirty="0" smtClean="0">
                <a:solidFill>
                  <a:srgbClr val="FF0000"/>
                </a:solidFill>
              </a:rPr>
              <a:t>EKONOMIST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71604" y="3071810"/>
            <a:ext cx="150019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300" dirty="0" smtClean="0">
                <a:solidFill>
                  <a:srgbClr val="FF0000"/>
                </a:solidFill>
              </a:rPr>
              <a:t>MATEMATIKA</a:t>
            </a:r>
          </a:p>
          <a:p>
            <a:endParaRPr lang="bs-Latn-BA" sz="1300" dirty="0" smtClean="0">
              <a:solidFill>
                <a:srgbClr val="FF0000"/>
              </a:solidFill>
            </a:endParaRPr>
          </a:p>
          <a:p>
            <a:r>
              <a:rPr lang="bs-Latn-BA" sz="1300" dirty="0" smtClean="0">
                <a:solidFill>
                  <a:srgbClr val="FF0000"/>
                </a:solidFill>
              </a:rPr>
              <a:t>HRVATSKI JEZIK</a:t>
            </a:r>
          </a:p>
          <a:p>
            <a:endParaRPr lang="bs-Latn-BA" sz="1300" dirty="0" smtClean="0">
              <a:solidFill>
                <a:srgbClr val="FF0000"/>
              </a:solidFill>
            </a:endParaRPr>
          </a:p>
          <a:p>
            <a:r>
              <a:rPr lang="bs-Latn-BA" sz="1300" dirty="0" smtClean="0">
                <a:solidFill>
                  <a:srgbClr val="FF0000"/>
                </a:solidFill>
              </a:rPr>
              <a:t>STRANI JEZIK</a:t>
            </a:r>
          </a:p>
          <a:p>
            <a:endParaRPr lang="bs-Latn-BA" sz="1300" dirty="0" smtClean="0"/>
          </a:p>
          <a:p>
            <a:r>
              <a:rPr lang="bs-Latn-BA" sz="1300" dirty="0" smtClean="0"/>
              <a:t>POVIJEST</a:t>
            </a:r>
          </a:p>
          <a:p>
            <a:endParaRPr lang="bs-Latn-BA" sz="1300" dirty="0" smtClean="0"/>
          </a:p>
          <a:p>
            <a:r>
              <a:rPr lang="bs-Latn-BA" sz="1300" dirty="0" smtClean="0"/>
              <a:t>GEOGRAFIJA</a:t>
            </a:r>
          </a:p>
          <a:p>
            <a:endParaRPr lang="bs-Latn-BA" sz="1300" dirty="0" smtClean="0"/>
          </a:p>
          <a:p>
            <a:r>
              <a:rPr lang="bs-Latn-BA" sz="1300" b="1" dirty="0" smtClean="0">
                <a:solidFill>
                  <a:schemeClr val="accent1">
                    <a:lumMod val="75000"/>
                  </a:schemeClr>
                </a:solidFill>
              </a:rPr>
              <a:t>TEHNIČKA </a:t>
            </a:r>
          </a:p>
          <a:p>
            <a:r>
              <a:rPr lang="bs-Latn-BA" sz="1300" b="1" dirty="0" smtClean="0">
                <a:solidFill>
                  <a:schemeClr val="accent1">
                    <a:lumMod val="75000"/>
                  </a:schemeClr>
                </a:solidFill>
              </a:rPr>
              <a:t>KULTURA</a:t>
            </a:r>
          </a:p>
          <a:p>
            <a:r>
              <a:rPr lang="bs-Latn-BA" sz="1300" dirty="0" smtClean="0"/>
              <a:t> </a:t>
            </a:r>
            <a:endParaRPr lang="bs-Latn-BA" sz="1300" dirty="0"/>
          </a:p>
        </p:txBody>
      </p:sp>
      <p:sp>
        <p:nvSpPr>
          <p:cNvPr id="40" name="TextBox 39"/>
          <p:cNvSpPr txBox="1"/>
          <p:nvPr/>
        </p:nvSpPr>
        <p:spPr>
          <a:xfrm>
            <a:off x="5786447" y="3500438"/>
            <a:ext cx="1571635" cy="1887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 smtClean="0"/>
              <a:t>EKONOMSKI </a:t>
            </a:r>
          </a:p>
          <a:p>
            <a:r>
              <a:rPr lang="bs-Latn-BA" sz="1400" dirty="0" smtClean="0"/>
              <a:t>FAKULTET</a:t>
            </a:r>
          </a:p>
          <a:p>
            <a:endParaRPr lang="bs-Latn-BA" sz="1400" dirty="0" smtClean="0"/>
          </a:p>
          <a:p>
            <a:r>
              <a:rPr lang="bs-Latn-BA" sz="1400" dirty="0" smtClean="0"/>
              <a:t>PRAVNI </a:t>
            </a:r>
          </a:p>
          <a:p>
            <a:r>
              <a:rPr lang="bs-Latn-BA" sz="1400" dirty="0" smtClean="0"/>
              <a:t>FAKULTET</a:t>
            </a:r>
          </a:p>
          <a:p>
            <a:endParaRPr lang="bs-Latn-BA" sz="1400" dirty="0" smtClean="0"/>
          </a:p>
          <a:p>
            <a:r>
              <a:rPr lang="bs-Latn-BA" sz="1400" dirty="0" smtClean="0"/>
              <a:t>VISOKA UČILIŠTA</a:t>
            </a:r>
            <a:endParaRPr lang="bs-Latn-BA" sz="1400" dirty="0"/>
          </a:p>
        </p:txBody>
      </p:sp>
      <p:sp>
        <p:nvSpPr>
          <p:cNvPr id="42" name="Rectangle 23"/>
          <p:cNvSpPr>
            <a:spLocks noChangeArrowheads="1"/>
          </p:cNvSpPr>
          <p:nvPr/>
        </p:nvSpPr>
        <p:spPr bwMode="gray">
          <a:xfrm>
            <a:off x="6786578" y="2000240"/>
            <a:ext cx="977623" cy="142876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gray">
          <a:xfrm rot="3419336">
            <a:off x="7469087" y="1621696"/>
            <a:ext cx="987359" cy="971102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bs-Latn-BA" dirty="0"/>
          </a:p>
        </p:txBody>
      </p:sp>
      <p:sp>
        <p:nvSpPr>
          <p:cNvPr id="43" name="AutoShape 3"/>
          <p:cNvSpPr>
            <a:spLocks noChangeArrowheads="1"/>
          </p:cNvSpPr>
          <p:nvPr/>
        </p:nvSpPr>
        <p:spPr bwMode="auto">
          <a:xfrm>
            <a:off x="7500958" y="3071810"/>
            <a:ext cx="1477993" cy="2738437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bs-Latn-BA"/>
          </a:p>
        </p:txBody>
      </p:sp>
      <p:sp>
        <p:nvSpPr>
          <p:cNvPr id="44" name="Rectangle 29"/>
          <p:cNvSpPr>
            <a:spLocks noChangeArrowheads="1"/>
          </p:cNvSpPr>
          <p:nvPr/>
        </p:nvSpPr>
        <p:spPr bwMode="gray">
          <a:xfrm>
            <a:off x="7572396" y="1500174"/>
            <a:ext cx="11294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bs-Latn-BA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bs-Latn-BA" b="1" dirty="0" smtClean="0"/>
              <a:t>RADNO</a:t>
            </a:r>
          </a:p>
          <a:p>
            <a:r>
              <a:rPr lang="bs-Latn-BA" b="1" dirty="0" smtClean="0"/>
              <a:t>MJESTO</a:t>
            </a:r>
            <a:endParaRPr lang="en-AU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7507013" y="3214686"/>
            <a:ext cx="13532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 smtClean="0"/>
              <a:t>BANKARSKI </a:t>
            </a:r>
          </a:p>
          <a:p>
            <a:r>
              <a:rPr lang="bs-Latn-BA" sz="1400" dirty="0" smtClean="0"/>
              <a:t>SEKTOR</a:t>
            </a:r>
          </a:p>
          <a:p>
            <a:endParaRPr lang="bs-Latn-BA" sz="1400" dirty="0" smtClean="0"/>
          </a:p>
          <a:p>
            <a:r>
              <a:rPr lang="bs-Latn-BA" sz="1400" dirty="0" smtClean="0"/>
              <a:t>TRGOVINA</a:t>
            </a:r>
          </a:p>
          <a:p>
            <a:endParaRPr lang="bs-Latn-BA" sz="1400" dirty="0" smtClean="0"/>
          </a:p>
          <a:p>
            <a:r>
              <a:rPr lang="bs-Latn-BA" sz="1400" dirty="0" smtClean="0"/>
              <a:t>OSIGURANJE</a:t>
            </a:r>
          </a:p>
          <a:p>
            <a:endParaRPr lang="bs-Latn-BA" sz="1400" dirty="0" smtClean="0"/>
          </a:p>
          <a:p>
            <a:r>
              <a:rPr lang="bs-Latn-BA" sz="1400" dirty="0" smtClean="0"/>
              <a:t>DRŽAVNA </a:t>
            </a:r>
          </a:p>
          <a:p>
            <a:r>
              <a:rPr lang="bs-Latn-BA" sz="1400" dirty="0" smtClean="0"/>
              <a:t>UPRAVA</a:t>
            </a:r>
          </a:p>
          <a:p>
            <a:endParaRPr lang="bs-Latn-BA" sz="1400" dirty="0" smtClean="0"/>
          </a:p>
          <a:p>
            <a:r>
              <a:rPr lang="bs-Latn-BA" sz="1400" dirty="0" smtClean="0"/>
              <a:t>ADMINISTR.</a:t>
            </a:r>
          </a:p>
          <a:p>
            <a:r>
              <a:rPr lang="bs-Latn-BA" sz="1400" dirty="0" smtClean="0"/>
              <a:t>POSLOVI</a:t>
            </a:r>
          </a:p>
          <a:p>
            <a:endParaRPr lang="bs-Latn-BA" sz="1400" dirty="0" smtClean="0"/>
          </a:p>
          <a:p>
            <a:endParaRPr lang="bs-Latn-BA" sz="1400" dirty="0"/>
          </a:p>
        </p:txBody>
      </p:sp>
      <p:sp>
        <p:nvSpPr>
          <p:cNvPr id="82974" name="Rectangle 30"/>
          <p:cNvSpPr>
            <a:spLocks noChangeArrowheads="1"/>
          </p:cNvSpPr>
          <p:nvPr/>
        </p:nvSpPr>
        <p:spPr bwMode="gray">
          <a:xfrm>
            <a:off x="5643570" y="1643050"/>
            <a:ext cx="15800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bs-Latn-BA" sz="1600" b="1" dirty="0" smtClean="0"/>
              <a:t>NASTAVAK</a:t>
            </a:r>
          </a:p>
          <a:p>
            <a:r>
              <a:rPr lang="bs-Latn-BA" sz="1600" b="1" dirty="0" smtClean="0"/>
              <a:t>ŠKOLOVANJA</a:t>
            </a:r>
          </a:p>
        </p:txBody>
      </p:sp>
      <p:sp>
        <p:nvSpPr>
          <p:cNvPr id="3" name="Strelica udesno 2"/>
          <p:cNvSpPr/>
          <p:nvPr/>
        </p:nvSpPr>
        <p:spPr>
          <a:xfrm>
            <a:off x="611560" y="5601639"/>
            <a:ext cx="8532440" cy="12347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poslovi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knjigovodstva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ekonomske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propagande</a:t>
            </a:r>
            <a:r>
              <a:rPr lang="en-US" sz="1200" dirty="0" smtClean="0">
                <a:solidFill>
                  <a:schemeClr val="tx1"/>
                </a:solidFill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</a:rPr>
              <a:t>poslovi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trgovine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turizma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i</a:t>
            </a:r>
            <a:r>
              <a:rPr lang="en-US" sz="1200" dirty="0">
                <a:solidFill>
                  <a:schemeClr val="tx1"/>
                </a:solidFill>
              </a:rPr>
              <a:t> sl. </a:t>
            </a:r>
            <a:r>
              <a:rPr lang="en-US" sz="1200" dirty="0" err="1">
                <a:solidFill>
                  <a:schemeClr val="tx1"/>
                </a:solidFill>
              </a:rPr>
              <a:t>Može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raditi</a:t>
            </a:r>
            <a:r>
              <a:rPr lang="en-US" sz="1200" dirty="0">
                <a:solidFill>
                  <a:schemeClr val="tx1"/>
                </a:solidFill>
              </a:rPr>
              <a:t> u </a:t>
            </a:r>
            <a:r>
              <a:rPr lang="en-US" sz="1200" dirty="0" err="1">
                <a:solidFill>
                  <a:schemeClr val="tx1"/>
                </a:solidFill>
              </a:rPr>
              <a:t>bankama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osiguranju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turizmu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trgovinama</a:t>
            </a:r>
            <a:r>
              <a:rPr lang="en-US" sz="1200" dirty="0">
                <a:solidFill>
                  <a:schemeClr val="tx1"/>
                </a:solidFill>
              </a:rPr>
              <a:t>, u </a:t>
            </a:r>
            <a:r>
              <a:rPr lang="en-US" sz="1200" dirty="0" err="1">
                <a:solidFill>
                  <a:schemeClr val="tx1"/>
                </a:solidFill>
              </a:rPr>
              <a:t>različitim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državnim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institucijama</a:t>
            </a:r>
            <a:r>
              <a:rPr lang="en-US" sz="1200" dirty="0">
                <a:solidFill>
                  <a:schemeClr val="tx1"/>
                </a:solidFill>
              </a:rPr>
              <a:t>, a </a:t>
            </a:r>
            <a:r>
              <a:rPr lang="en-US" sz="1200" dirty="0" err="1">
                <a:solidFill>
                  <a:schemeClr val="tx1"/>
                </a:solidFill>
              </a:rPr>
              <a:t>može</a:t>
            </a:r>
            <a:r>
              <a:rPr lang="en-US" sz="1200" dirty="0">
                <a:solidFill>
                  <a:schemeClr val="tx1"/>
                </a:solidFill>
              </a:rPr>
              <a:t> se </a:t>
            </a:r>
            <a:r>
              <a:rPr lang="en-US" sz="1200" dirty="0" err="1">
                <a:solidFill>
                  <a:schemeClr val="tx1"/>
                </a:solidFill>
              </a:rPr>
              <a:t>baviti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privatnim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poduzetništvom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2" name="Elipsa 1"/>
          <p:cNvSpPr/>
          <p:nvPr/>
        </p:nvSpPr>
        <p:spPr>
          <a:xfrm>
            <a:off x="150912" y="912546"/>
            <a:ext cx="1663756" cy="117332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600" dirty="0" smtClean="0"/>
              <a:t>Obiteljski liječnik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50967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EKONOMIST</a:t>
            </a:r>
            <a:endParaRPr lang="hr-HR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4149080"/>
            <a:ext cx="260985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Zaobljeni pravokutnik 4"/>
          <p:cNvSpPr/>
          <p:nvPr/>
        </p:nvSpPr>
        <p:spPr>
          <a:xfrm>
            <a:off x="466157" y="1076325"/>
            <a:ext cx="5256584" cy="1224136"/>
          </a:xfrm>
          <a:prstGeom prst="round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 smtClean="0">
                <a:solidFill>
                  <a:srgbClr val="FF0000"/>
                </a:solidFill>
              </a:rPr>
              <a:t>STIPENDIJE ZA UČENIKE 1. RAZREDA</a:t>
            </a:r>
            <a:endParaRPr lang="hr-HR" sz="2800" dirty="0">
              <a:solidFill>
                <a:srgbClr val="FF0000"/>
              </a:solidFill>
            </a:endParaRPr>
          </a:p>
        </p:txBody>
      </p:sp>
      <p:sp>
        <p:nvSpPr>
          <p:cNvPr id="6" name="Zaobljeni pravokutnik 5"/>
          <p:cNvSpPr/>
          <p:nvPr/>
        </p:nvSpPr>
        <p:spPr>
          <a:xfrm>
            <a:off x="523884" y="2366094"/>
            <a:ext cx="5128236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 smtClean="0">
                <a:solidFill>
                  <a:srgbClr val="FF0000"/>
                </a:solidFill>
              </a:rPr>
              <a:t>NEMA BODOVNOG PRAGA</a:t>
            </a:r>
            <a:endParaRPr lang="hr-HR" sz="28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Virtualna poslovna tajnica ⋆ Design-ika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158604"/>
            <a:ext cx="2628900" cy="1743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87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-3">
  <a:themeElements>
    <a:clrScheme name="cdb2004c022gl 3">
      <a:dk1>
        <a:srgbClr val="000000"/>
      </a:dk1>
      <a:lt1>
        <a:srgbClr val="FFFFFF"/>
      </a:lt1>
      <a:dk2>
        <a:srgbClr val="1B4E63"/>
      </a:dk2>
      <a:lt2>
        <a:srgbClr val="DDDDDD"/>
      </a:lt2>
      <a:accent1>
        <a:srgbClr val="328C83"/>
      </a:accent1>
      <a:accent2>
        <a:srgbClr val="DC8300"/>
      </a:accent2>
      <a:accent3>
        <a:srgbClr val="FFFFFF"/>
      </a:accent3>
      <a:accent4>
        <a:srgbClr val="000000"/>
      </a:accent4>
      <a:accent5>
        <a:srgbClr val="ADC5C1"/>
      </a:accent5>
      <a:accent6>
        <a:srgbClr val="C77600"/>
      </a:accent6>
      <a:hlink>
        <a:srgbClr val="9DC03C"/>
      </a:hlink>
      <a:folHlink>
        <a:srgbClr val="2F87D7"/>
      </a:folHlink>
    </a:clrScheme>
    <a:fontScheme name="cdb2004c022g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b2004c022gl 1">
        <a:dk1>
          <a:srgbClr val="000066"/>
        </a:dk1>
        <a:lt1>
          <a:srgbClr val="FFFFFF"/>
        </a:lt1>
        <a:dk2>
          <a:srgbClr val="003399"/>
        </a:dk2>
        <a:lt2>
          <a:srgbClr val="DDDDDD"/>
        </a:lt2>
        <a:accent1>
          <a:srgbClr val="1088C4"/>
        </a:accent1>
        <a:accent2>
          <a:srgbClr val="20A286"/>
        </a:accent2>
        <a:accent3>
          <a:srgbClr val="FFFFFF"/>
        </a:accent3>
        <a:accent4>
          <a:srgbClr val="000056"/>
        </a:accent4>
        <a:accent5>
          <a:srgbClr val="AAC3DE"/>
        </a:accent5>
        <a:accent6>
          <a:srgbClr val="1C9279"/>
        </a:accent6>
        <a:hlink>
          <a:srgbClr val="9999FF"/>
        </a:hlink>
        <a:folHlink>
          <a:srgbClr val="D578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c022gl 2">
        <a:dk1>
          <a:srgbClr val="210B66"/>
        </a:dk1>
        <a:lt1>
          <a:srgbClr val="FFFFFF"/>
        </a:lt1>
        <a:dk2>
          <a:srgbClr val="8D4FBB"/>
        </a:dk2>
        <a:lt2>
          <a:srgbClr val="B2B2B2"/>
        </a:lt2>
        <a:accent1>
          <a:srgbClr val="1263B4"/>
        </a:accent1>
        <a:accent2>
          <a:srgbClr val="6BC394"/>
        </a:accent2>
        <a:accent3>
          <a:srgbClr val="FFFFFF"/>
        </a:accent3>
        <a:accent4>
          <a:srgbClr val="1B0856"/>
        </a:accent4>
        <a:accent5>
          <a:srgbClr val="AAB7D6"/>
        </a:accent5>
        <a:accent6>
          <a:srgbClr val="60B086"/>
        </a:accent6>
        <a:hlink>
          <a:srgbClr val="ABAE3E"/>
        </a:hlink>
        <a:folHlink>
          <a:srgbClr val="66B6C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c022gl 3">
        <a:dk1>
          <a:srgbClr val="000000"/>
        </a:dk1>
        <a:lt1>
          <a:srgbClr val="FFFFFF"/>
        </a:lt1>
        <a:dk2>
          <a:srgbClr val="1B4E63"/>
        </a:dk2>
        <a:lt2>
          <a:srgbClr val="DDDDDD"/>
        </a:lt2>
        <a:accent1>
          <a:srgbClr val="328C83"/>
        </a:accent1>
        <a:accent2>
          <a:srgbClr val="DC8300"/>
        </a:accent2>
        <a:accent3>
          <a:srgbClr val="FFFFFF"/>
        </a:accent3>
        <a:accent4>
          <a:srgbClr val="000000"/>
        </a:accent4>
        <a:accent5>
          <a:srgbClr val="ADC5C1"/>
        </a:accent5>
        <a:accent6>
          <a:srgbClr val="C77600"/>
        </a:accent6>
        <a:hlink>
          <a:srgbClr val="9DC03C"/>
        </a:hlink>
        <a:folHlink>
          <a:srgbClr val="2F87D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PowerPoint-Template-3</Template>
  <TotalTime>1970</TotalTime>
  <Words>819</Words>
  <Application>Microsoft Office PowerPoint</Application>
  <PresentationFormat>Prikaz na zaslonu (4:3)</PresentationFormat>
  <Paragraphs>417</Paragraphs>
  <Slides>38</Slides>
  <Notes>4</Notes>
  <HiddenSlides>0</HiddenSlides>
  <MMClips>0</MMClips>
  <ScaleCrop>false</ScaleCrop>
  <HeadingPairs>
    <vt:vector size="8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38</vt:i4>
      </vt:variant>
    </vt:vector>
  </HeadingPairs>
  <TitlesOfParts>
    <vt:vector size="45" baseType="lpstr">
      <vt:lpstr>Arial</vt:lpstr>
      <vt:lpstr>Calibri</vt:lpstr>
      <vt:lpstr>Times New Roman</vt:lpstr>
      <vt:lpstr>Verdana</vt:lpstr>
      <vt:lpstr>Wingdings</vt:lpstr>
      <vt:lpstr>PowerPoint-Template-3</vt:lpstr>
      <vt:lpstr>Image</vt:lpstr>
      <vt:lpstr>Teorijom i praksom do uspjeha</vt:lpstr>
      <vt:lpstr>Sadržaj:</vt:lpstr>
      <vt:lpstr>PREDSTAVLJANJE ŠKOLE DALJ ...</vt:lpstr>
      <vt:lpstr>POVIJESNI RAZVOJ ŠKOLE....</vt:lpstr>
      <vt:lpstr>KONCEPCIJA ŠKOLE</vt:lpstr>
      <vt:lpstr>UVJETI RADA......</vt:lpstr>
      <vt:lpstr>ZANIMANJA....</vt:lpstr>
      <vt:lpstr>EKONOMIST</vt:lpstr>
      <vt:lpstr>EKONOMIST</vt:lpstr>
      <vt:lpstr>AGRO TEHNIČAR OPĆI – nema bodovnog praga</vt:lpstr>
      <vt:lpstr>AGROTURISTIČKI TEHNIČAR – nema bodovnog praga</vt:lpstr>
      <vt:lpstr>UČENIČKA ZADRUGA   D A L Y A</vt:lpstr>
      <vt:lpstr>UČENIČKA ZADRUGA  D A L Y A</vt:lpstr>
      <vt:lpstr>UČENIČKA ZADRUGA - SEKCIJE</vt:lpstr>
      <vt:lpstr>PowerPoint prezentacija</vt:lpstr>
      <vt:lpstr>PROJEKTI  SŠ DALJ</vt:lpstr>
      <vt:lpstr>PROJEKT  - NJEMAČKA                </vt:lpstr>
      <vt:lpstr>Uspomene….</vt:lpstr>
      <vt:lpstr>PROJEKT – ITALIJA           2          </vt:lpstr>
      <vt:lpstr>Uspomene . . . </vt:lpstr>
      <vt:lpstr>J E D R E NJ E . . .              3                 </vt:lpstr>
      <vt:lpstr>PowerPoint prezentacija</vt:lpstr>
      <vt:lpstr>EUROPSKI PARLAMENT 2016. </vt:lpstr>
      <vt:lpstr>EUROPSKI PARLAMENT  2017.</vt:lpstr>
      <vt:lpstr>MLADI MLADIMA       8                               </vt:lpstr>
      <vt:lpstr>NAGRADA „KARLO VELIKI” </vt:lpstr>
      <vt:lpstr>TURSKA                                                </vt:lpstr>
      <vt:lpstr>ITALIJA STRUČNA PRAKSA   12  </vt:lpstr>
      <vt:lpstr>PowerPoint prezentacija</vt:lpstr>
      <vt:lpstr>SJEĆANJA…. SLOVAČKA..</vt:lpstr>
      <vt:lpstr>PROJEKT „ŠALJI DALJE”</vt:lpstr>
      <vt:lpstr>VOLONTERSKA NAGRADA 2016.G</vt:lpstr>
      <vt:lpstr>BANJA LUKA … SAJAM UČENIČKOG PODUZETNIŠTVA</vt:lpstr>
      <vt:lpstr>LJETOVANJE  . . . .5 godina zaredom</vt:lpstr>
      <vt:lpstr>SLANE USPOMENE… </vt:lpstr>
      <vt:lpstr>NOVA OPREMA….</vt:lpstr>
      <vt:lpstr>VAŽNI DATUMI ZA UPIS</vt:lpstr>
      <vt:lpstr>KONTAKT…http://ss-dalj.skole.hr/film_o_skoli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Operativne poslovne komunikacije</dc:title>
  <dc:creator>Seid Mahmutović</dc:creator>
  <cp:lastModifiedBy>Korisnik</cp:lastModifiedBy>
  <cp:revision>146</cp:revision>
  <dcterms:created xsi:type="dcterms:W3CDTF">2010-11-30T14:34:33Z</dcterms:created>
  <dcterms:modified xsi:type="dcterms:W3CDTF">2020-05-27T16:00:03Z</dcterms:modified>
</cp:coreProperties>
</file>